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Agrandir Bold" panose="020B0604020202020204" charset="-94"/>
      <p:regular r:id="rId45"/>
    </p:embeddedFont>
    <p:embeddedFont>
      <p:font typeface="Agrandir Medium Bold" panose="020B0604020202020204" charset="-94"/>
      <p:regular r:id="rId46"/>
    </p:embeddedFont>
    <p:embeddedFont>
      <p:font typeface="Arimo Bold" panose="020B0604020202020204" charset="0"/>
      <p:regular r:id="rId47"/>
    </p:embeddedFont>
    <p:embeddedFont>
      <p:font typeface="Calistoga" panose="020B0604020202020204" charset="-94"/>
      <p:regular r:id="rId48"/>
    </p:embeddedFont>
    <p:embeddedFont>
      <p:font typeface="Codec Pro Bold" panose="020B0604020202020204" charset="0"/>
      <p:regular r:id="rId49"/>
    </p:embeddedFont>
    <p:embeddedFont>
      <p:font typeface="Codec Pro ExtraBold" panose="020B0604020202020204" charset="0"/>
      <p:regular r:id="rId50"/>
    </p:embeddedFont>
    <p:embeddedFont>
      <p:font typeface="DM Sans" pitchFamily="2" charset="-94"/>
      <p:regular r:id="rId51"/>
    </p:embeddedFont>
    <p:embeddedFont>
      <p:font typeface="DM Sans Bold" panose="020B0604020202020204" charset="-94"/>
      <p:regular r:id="rId52"/>
    </p:embeddedFont>
    <p:embeddedFont>
      <p:font typeface="Dosis Extra Bold" panose="020B0604020202020204" charset="-94"/>
      <p:regular r:id="rId53"/>
    </p:embeddedFont>
    <p:embeddedFont>
      <p:font typeface="Gatwick Bold" panose="020B0604020202020204" charset="-94"/>
      <p:regular r:id="rId54"/>
    </p:embeddedFont>
    <p:embeddedFont>
      <p:font typeface="Gliker" panose="020B0604020202020204" charset="-94"/>
      <p:regular r:id="rId55"/>
    </p:embeddedFont>
    <p:embeddedFont>
      <p:font typeface="Krabuler" panose="020B0604020202020204" charset="-94"/>
      <p:regular r:id="rId56"/>
    </p:embeddedFont>
    <p:embeddedFont>
      <p:font typeface="Public Sans Bold" panose="020B0604020202020204" charset="-94"/>
      <p:regular r:id="rId57"/>
    </p:embeddedFont>
    <p:embeddedFont>
      <p:font typeface="Questrial" pitchFamily="2" charset="-94"/>
      <p:regular r:id="rId58"/>
    </p:embeddedFont>
    <p:embeddedFont>
      <p:font typeface="Raleway" pitchFamily="2" charset="-94"/>
      <p:regular r:id="rId59"/>
    </p:embeddedFont>
    <p:embeddedFont>
      <p:font typeface="Yeseva One" panose="020B0604020202020204" charset="-9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4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sv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16.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9.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52.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7.png"/><Relationship Id="rId5" Type="http://schemas.openxmlformats.org/officeDocument/2006/relationships/image" Target="../media/image92.png"/><Relationship Id="rId10" Type="http://schemas.openxmlformats.org/officeDocument/2006/relationships/image" Target="../media/image96.svg"/><Relationship Id="rId4" Type="http://schemas.openxmlformats.org/officeDocument/2006/relationships/image" Target="../media/image25.png"/><Relationship Id="rId9" Type="http://schemas.openxmlformats.org/officeDocument/2006/relationships/image" Target="../media/image95.png"/><Relationship Id="rId14" Type="http://schemas.openxmlformats.org/officeDocument/2006/relationships/image" Target="../media/image100.svg"/></Relationships>
</file>

<file path=ppt/slides/_rels/slide24.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52.png"/><Relationship Id="rId7" Type="http://schemas.openxmlformats.org/officeDocument/2006/relationships/image" Target="../media/image10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2.png"/><Relationship Id="rId10" Type="http://schemas.openxmlformats.org/officeDocument/2006/relationships/image" Target="../media/image104.svg"/><Relationship Id="rId4" Type="http://schemas.openxmlformats.org/officeDocument/2006/relationships/image" Target="../media/image25.png"/><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image" Target="../media/image52.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9.png"/><Relationship Id="rId5" Type="http://schemas.openxmlformats.org/officeDocument/2006/relationships/image" Target="../media/image92.png"/><Relationship Id="rId10" Type="http://schemas.openxmlformats.org/officeDocument/2006/relationships/image" Target="../media/image108.svg"/><Relationship Id="rId4" Type="http://schemas.openxmlformats.org/officeDocument/2006/relationships/image" Target="../media/image25.png"/><Relationship Id="rId9" Type="http://schemas.openxmlformats.org/officeDocument/2006/relationships/image" Target="../media/image107.png"/><Relationship Id="rId14" Type="http://schemas.openxmlformats.org/officeDocument/2006/relationships/image" Target="../media/image112.svg"/></Relationships>
</file>

<file path=ppt/slides/_rels/slide26.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sv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sv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110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942595" cy="9122819"/>
            <a:chOff x="0" y="0"/>
            <a:chExt cx="3424251" cy="1843804"/>
          </a:xfrm>
        </p:grpSpPr>
        <p:sp>
          <p:nvSpPr>
            <p:cNvPr id="3" name="Freeform 3"/>
            <p:cNvSpPr/>
            <p:nvPr/>
          </p:nvSpPr>
          <p:spPr>
            <a:xfrm>
              <a:off x="0" y="0"/>
              <a:ext cx="3424251" cy="1843804"/>
            </a:xfrm>
            <a:custGeom>
              <a:avLst/>
              <a:gdLst/>
              <a:ahLst/>
              <a:cxnLst/>
              <a:rect l="l" t="t" r="r" b="b"/>
              <a:pathLst>
                <a:path w="3424251" h="1843804">
                  <a:moveTo>
                    <a:pt x="3299791" y="1843804"/>
                  </a:moveTo>
                  <a:lnTo>
                    <a:pt x="124460" y="1843804"/>
                  </a:lnTo>
                  <a:cubicBezTo>
                    <a:pt x="55880" y="1843804"/>
                    <a:pt x="0" y="1787924"/>
                    <a:pt x="0" y="1719344"/>
                  </a:cubicBezTo>
                  <a:lnTo>
                    <a:pt x="0" y="124460"/>
                  </a:lnTo>
                  <a:cubicBezTo>
                    <a:pt x="0" y="55880"/>
                    <a:pt x="55880" y="0"/>
                    <a:pt x="124460" y="0"/>
                  </a:cubicBezTo>
                  <a:lnTo>
                    <a:pt x="3299792" y="0"/>
                  </a:lnTo>
                  <a:cubicBezTo>
                    <a:pt x="3368372" y="0"/>
                    <a:pt x="3424251" y="55880"/>
                    <a:pt x="3424251" y="124460"/>
                  </a:cubicBezTo>
                  <a:lnTo>
                    <a:pt x="3424251" y="1719344"/>
                  </a:lnTo>
                  <a:cubicBezTo>
                    <a:pt x="3424251" y="1787924"/>
                    <a:pt x="3368372" y="1843804"/>
                    <a:pt x="3299792" y="1843804"/>
                  </a:cubicBezTo>
                  <a:close/>
                </a:path>
              </a:pathLst>
            </a:custGeom>
            <a:solidFill>
              <a:srgbClr val="FFFFFF"/>
            </a:solidFill>
          </p:spPr>
        </p:sp>
      </p:grpSp>
      <p:grpSp>
        <p:nvGrpSpPr>
          <p:cNvPr id="4" name="Group 4"/>
          <p:cNvGrpSpPr/>
          <p:nvPr/>
        </p:nvGrpSpPr>
        <p:grpSpPr>
          <a:xfrm>
            <a:off x="672702" y="582091"/>
            <a:ext cx="7530989" cy="9157335"/>
            <a:chOff x="0" y="0"/>
            <a:chExt cx="1516344" cy="1843804"/>
          </a:xfrm>
        </p:grpSpPr>
        <p:sp>
          <p:nvSpPr>
            <p:cNvPr id="5" name="Freeform 5"/>
            <p:cNvSpPr/>
            <p:nvPr/>
          </p:nvSpPr>
          <p:spPr>
            <a:xfrm>
              <a:off x="0" y="0"/>
              <a:ext cx="1516344" cy="1843804"/>
            </a:xfrm>
            <a:custGeom>
              <a:avLst/>
              <a:gdLst/>
              <a:ahLst/>
              <a:cxnLst/>
              <a:rect l="l" t="t" r="r" b="b"/>
              <a:pathLst>
                <a:path w="1516344" h="1843804">
                  <a:moveTo>
                    <a:pt x="1391884" y="1843804"/>
                  </a:moveTo>
                  <a:lnTo>
                    <a:pt x="124460" y="1843804"/>
                  </a:lnTo>
                  <a:cubicBezTo>
                    <a:pt x="55880" y="1843804"/>
                    <a:pt x="0" y="1787924"/>
                    <a:pt x="0" y="1719344"/>
                  </a:cubicBezTo>
                  <a:lnTo>
                    <a:pt x="0" y="124460"/>
                  </a:lnTo>
                  <a:cubicBezTo>
                    <a:pt x="0" y="55880"/>
                    <a:pt x="55880" y="0"/>
                    <a:pt x="124460" y="0"/>
                  </a:cubicBezTo>
                  <a:lnTo>
                    <a:pt x="1391884" y="0"/>
                  </a:lnTo>
                  <a:cubicBezTo>
                    <a:pt x="1460464" y="0"/>
                    <a:pt x="1516344" y="55880"/>
                    <a:pt x="1516344" y="124460"/>
                  </a:cubicBezTo>
                  <a:lnTo>
                    <a:pt x="1516344" y="1719344"/>
                  </a:lnTo>
                  <a:cubicBezTo>
                    <a:pt x="1516344" y="1787924"/>
                    <a:pt x="1460464" y="1843804"/>
                    <a:pt x="1391884" y="1843804"/>
                  </a:cubicBezTo>
                  <a:close/>
                </a:path>
              </a:pathLst>
            </a:custGeom>
            <a:solidFill>
              <a:srgbClr val="FAB610"/>
            </a:solidFill>
          </p:spPr>
        </p:sp>
      </p:grpSp>
      <p:sp>
        <p:nvSpPr>
          <p:cNvPr id="6" name="Freeform 6"/>
          <p:cNvSpPr/>
          <p:nvPr/>
        </p:nvSpPr>
        <p:spPr>
          <a:xfrm>
            <a:off x="15969400" y="8244870"/>
            <a:ext cx="676949" cy="676949"/>
          </a:xfrm>
          <a:custGeom>
            <a:avLst/>
            <a:gdLst/>
            <a:ahLst/>
            <a:cxnLst/>
            <a:rect l="l" t="t" r="r" b="b"/>
            <a:pathLst>
              <a:path w="676949" h="676949">
                <a:moveTo>
                  <a:pt x="0" y="0"/>
                </a:moveTo>
                <a:lnTo>
                  <a:pt x="676949" y="0"/>
                </a:lnTo>
                <a:lnTo>
                  <a:pt x="676949" y="676949"/>
                </a:lnTo>
                <a:lnTo>
                  <a:pt x="0" y="676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2072639" y="2471691"/>
            <a:ext cx="4702729" cy="6450127"/>
          </a:xfrm>
          <a:custGeom>
            <a:avLst/>
            <a:gdLst/>
            <a:ahLst/>
            <a:cxnLst/>
            <a:rect l="l" t="t" r="r" b="b"/>
            <a:pathLst>
              <a:path w="4702729" h="6450127">
                <a:moveTo>
                  <a:pt x="4702729" y="0"/>
                </a:moveTo>
                <a:lnTo>
                  <a:pt x="0" y="0"/>
                </a:lnTo>
                <a:lnTo>
                  <a:pt x="0" y="6450128"/>
                </a:lnTo>
                <a:lnTo>
                  <a:pt x="4702729" y="6450128"/>
                </a:lnTo>
                <a:lnTo>
                  <a:pt x="470272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79459" y="1128472"/>
            <a:ext cx="563121" cy="140780"/>
          </a:xfrm>
          <a:custGeom>
            <a:avLst/>
            <a:gdLst/>
            <a:ahLst/>
            <a:cxnLst/>
            <a:rect l="l" t="t" r="r" b="b"/>
            <a:pathLst>
              <a:path w="563121" h="140780">
                <a:moveTo>
                  <a:pt x="0" y="0"/>
                </a:moveTo>
                <a:lnTo>
                  <a:pt x="563121" y="0"/>
                </a:lnTo>
                <a:lnTo>
                  <a:pt x="563121" y="140781"/>
                </a:lnTo>
                <a:lnTo>
                  <a:pt x="0" y="140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275659" y="1038225"/>
            <a:ext cx="321275" cy="321275"/>
          </a:xfrm>
          <a:custGeom>
            <a:avLst/>
            <a:gdLst/>
            <a:ahLst/>
            <a:cxnLst/>
            <a:rect l="l" t="t" r="r" b="b"/>
            <a:pathLst>
              <a:path w="321275" h="321275">
                <a:moveTo>
                  <a:pt x="0" y="0"/>
                </a:moveTo>
                <a:lnTo>
                  <a:pt x="321276" y="0"/>
                </a:lnTo>
                <a:lnTo>
                  <a:pt x="321276" y="321275"/>
                </a:lnTo>
                <a:lnTo>
                  <a:pt x="0" y="321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AutoShape 10"/>
          <p:cNvSpPr/>
          <p:nvPr/>
        </p:nvSpPr>
        <p:spPr>
          <a:xfrm>
            <a:off x="672702" y="1777708"/>
            <a:ext cx="7530989" cy="0"/>
          </a:xfrm>
          <a:prstGeom prst="line">
            <a:avLst/>
          </a:prstGeom>
          <a:ln w="47625" cap="rnd">
            <a:solidFill>
              <a:srgbClr val="14110F"/>
            </a:solidFill>
            <a:prstDash val="solid"/>
            <a:headEnd type="none" w="sm" len="sm"/>
            <a:tailEnd type="none" w="sm" len="sm"/>
          </a:ln>
        </p:spPr>
      </p:sp>
      <p:sp>
        <p:nvSpPr>
          <p:cNvPr id="13" name="TextBox 13"/>
          <p:cNvSpPr txBox="1"/>
          <p:nvPr/>
        </p:nvSpPr>
        <p:spPr>
          <a:xfrm>
            <a:off x="8728093" y="3838575"/>
            <a:ext cx="8718800" cy="2609850"/>
          </a:xfrm>
          <a:prstGeom prst="rect">
            <a:avLst/>
          </a:prstGeom>
        </p:spPr>
        <p:txBody>
          <a:bodyPr lIns="0" tIns="0" rIns="0" bIns="0" rtlCol="0" anchor="t">
            <a:spAutoFit/>
          </a:bodyPr>
          <a:lstStyle/>
          <a:p>
            <a:pPr algn="ctr">
              <a:lnSpc>
                <a:spcPts val="10285"/>
              </a:lnSpc>
            </a:pPr>
            <a:r>
              <a:rPr lang="en-US" sz="8570" dirty="0" err="1">
                <a:solidFill>
                  <a:srgbClr val="14110F"/>
                </a:solidFill>
                <a:latin typeface="Calistoga"/>
                <a:ea typeface="Calistoga"/>
                <a:cs typeface="Calistoga"/>
                <a:sym typeface="Calistoga"/>
              </a:rPr>
              <a:t>Bilinçli</a:t>
            </a:r>
            <a:r>
              <a:rPr lang="en-US" sz="8570" dirty="0">
                <a:solidFill>
                  <a:srgbClr val="14110F"/>
                </a:solidFill>
                <a:latin typeface="Calistoga"/>
                <a:ea typeface="Calistoga"/>
                <a:cs typeface="Calistoga"/>
                <a:sym typeface="Calistoga"/>
              </a:rPr>
              <a:t> </a:t>
            </a:r>
            <a:r>
              <a:rPr lang="en-US" sz="8570" dirty="0" err="1">
                <a:solidFill>
                  <a:srgbClr val="14110F"/>
                </a:solidFill>
                <a:latin typeface="Calistoga"/>
                <a:ea typeface="Calistoga"/>
                <a:cs typeface="Calistoga"/>
                <a:sym typeface="Calistoga"/>
              </a:rPr>
              <a:t>Teknoloji</a:t>
            </a:r>
            <a:r>
              <a:rPr lang="en-US" sz="8570" dirty="0">
                <a:solidFill>
                  <a:srgbClr val="14110F"/>
                </a:solidFill>
                <a:latin typeface="Calistoga"/>
                <a:ea typeface="Calistoga"/>
                <a:cs typeface="Calistoga"/>
                <a:sym typeface="Calistoga"/>
              </a:rPr>
              <a:t> </a:t>
            </a:r>
            <a:r>
              <a:rPr lang="en-US" sz="8570" dirty="0" err="1">
                <a:solidFill>
                  <a:srgbClr val="14110F"/>
                </a:solidFill>
                <a:latin typeface="Calistoga"/>
                <a:ea typeface="Calistoga"/>
                <a:cs typeface="Calistoga"/>
                <a:sym typeface="Calistoga"/>
              </a:rPr>
              <a:t>Kullanımı</a:t>
            </a:r>
            <a:endParaRPr lang="en-US" sz="8570" dirty="0">
              <a:solidFill>
                <a:srgbClr val="14110F"/>
              </a:solidFill>
              <a:latin typeface="Calistoga"/>
              <a:ea typeface="Calistoga"/>
              <a:cs typeface="Calistoga"/>
              <a:sym typeface="Calistog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AE54"/>
        </a:solidFill>
        <a:effectLst/>
      </p:bgPr>
    </p:bg>
    <p:spTree>
      <p:nvGrpSpPr>
        <p:cNvPr id="1" name=""/>
        <p:cNvGrpSpPr/>
        <p:nvPr/>
      </p:nvGrpSpPr>
      <p:grpSpPr>
        <a:xfrm>
          <a:off x="0" y="0"/>
          <a:ext cx="0" cy="0"/>
          <a:chOff x="0" y="0"/>
          <a:chExt cx="0" cy="0"/>
        </a:xfrm>
      </p:grpSpPr>
      <p:grpSp>
        <p:nvGrpSpPr>
          <p:cNvPr id="2" name="Group 2"/>
          <p:cNvGrpSpPr/>
          <p:nvPr/>
        </p:nvGrpSpPr>
        <p:grpSpPr>
          <a:xfrm>
            <a:off x="1965350" y="1192758"/>
            <a:ext cx="13159646" cy="7785674"/>
            <a:chOff x="0" y="0"/>
            <a:chExt cx="17546194" cy="10380898"/>
          </a:xfrm>
        </p:grpSpPr>
        <p:sp>
          <p:nvSpPr>
            <p:cNvPr id="3" name="TextBox 3"/>
            <p:cNvSpPr txBox="1"/>
            <p:nvPr/>
          </p:nvSpPr>
          <p:spPr>
            <a:xfrm>
              <a:off x="0" y="2557698"/>
              <a:ext cx="17546194" cy="7823200"/>
            </a:xfrm>
            <a:prstGeom prst="rect">
              <a:avLst/>
            </a:prstGeom>
          </p:spPr>
          <p:txBody>
            <a:bodyPr lIns="0" tIns="0" rIns="0" bIns="0" rtlCol="0" anchor="t">
              <a:spAutoFit/>
            </a:bodyPr>
            <a:lstStyle/>
            <a:p>
              <a:pPr algn="ctr">
                <a:lnSpc>
                  <a:spcPts val="4254"/>
                </a:lnSpc>
              </a:pPr>
              <a:r>
                <a:rPr lang="en-US" sz="3545">
                  <a:solidFill>
                    <a:srgbClr val="FFFFFF"/>
                  </a:solidFill>
                  <a:latin typeface="Dosis Extra Bold"/>
                  <a:ea typeface="Dosis Extra Bold"/>
                  <a:cs typeface="Dosis Extra Bold"/>
                  <a:sym typeface="Dosis Extra Bold"/>
                </a:rPr>
                <a:t>Akademik başarıda düşüş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Zamanı idare etmede başarısızlık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Kişisel, aile ve okul sorunları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Uyku bozuklukları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Aktivitelerde azalma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İnternet arkadaşları dışında izolasyon</a:t>
              </a:r>
            </a:p>
          </p:txBody>
        </p:sp>
        <p:grpSp>
          <p:nvGrpSpPr>
            <p:cNvPr id="4" name="Group 4"/>
            <p:cNvGrpSpPr/>
            <p:nvPr/>
          </p:nvGrpSpPr>
          <p:grpSpPr>
            <a:xfrm>
              <a:off x="3480718" y="0"/>
              <a:ext cx="10584759" cy="1878994"/>
              <a:chOff x="0" y="0"/>
              <a:chExt cx="3853409" cy="684053"/>
            </a:xfrm>
          </p:grpSpPr>
          <p:sp>
            <p:nvSpPr>
              <p:cNvPr id="5" name="Freeform 5"/>
              <p:cNvSpPr/>
              <p:nvPr/>
            </p:nvSpPr>
            <p:spPr>
              <a:xfrm>
                <a:off x="0" y="0"/>
                <a:ext cx="3853409" cy="684053"/>
              </a:xfrm>
              <a:custGeom>
                <a:avLst/>
                <a:gdLst/>
                <a:ahLst/>
                <a:cxnLst/>
                <a:rect l="l" t="t" r="r" b="b"/>
                <a:pathLst>
                  <a:path w="3853409" h="684053">
                    <a:moveTo>
                      <a:pt x="3728949" y="684053"/>
                    </a:moveTo>
                    <a:lnTo>
                      <a:pt x="124460" y="684053"/>
                    </a:lnTo>
                    <a:cubicBezTo>
                      <a:pt x="55880" y="684053"/>
                      <a:pt x="0" y="628173"/>
                      <a:pt x="0" y="559593"/>
                    </a:cubicBezTo>
                    <a:lnTo>
                      <a:pt x="0" y="124460"/>
                    </a:lnTo>
                    <a:cubicBezTo>
                      <a:pt x="0" y="55880"/>
                      <a:pt x="55880" y="0"/>
                      <a:pt x="124460" y="0"/>
                    </a:cubicBezTo>
                    <a:lnTo>
                      <a:pt x="3728949" y="0"/>
                    </a:lnTo>
                    <a:cubicBezTo>
                      <a:pt x="3797529" y="0"/>
                      <a:pt x="3853409" y="55880"/>
                      <a:pt x="3853409" y="124460"/>
                    </a:cubicBezTo>
                    <a:lnTo>
                      <a:pt x="3853409" y="559593"/>
                    </a:lnTo>
                    <a:cubicBezTo>
                      <a:pt x="3853409" y="628173"/>
                      <a:pt x="3797529" y="684053"/>
                      <a:pt x="3728949" y="684053"/>
                    </a:cubicBezTo>
                    <a:close/>
                  </a:path>
                </a:pathLst>
              </a:custGeom>
              <a:solidFill>
                <a:srgbClr val="1D1C18"/>
              </a:solidFill>
            </p:spPr>
          </p:sp>
        </p:grpSp>
        <p:sp>
          <p:nvSpPr>
            <p:cNvPr id="6" name="TextBox 6"/>
            <p:cNvSpPr txBox="1"/>
            <p:nvPr/>
          </p:nvSpPr>
          <p:spPr>
            <a:xfrm>
              <a:off x="4256666" y="541887"/>
              <a:ext cx="9032863" cy="720725"/>
            </a:xfrm>
            <a:prstGeom prst="rect">
              <a:avLst/>
            </a:prstGeom>
          </p:spPr>
          <p:txBody>
            <a:bodyPr lIns="0" tIns="0" rIns="0" bIns="0" rtlCol="0" anchor="t">
              <a:spAutoFit/>
            </a:bodyPr>
            <a:lstStyle/>
            <a:p>
              <a:pPr algn="ctr">
                <a:lnSpc>
                  <a:spcPts val="4200"/>
                </a:lnSpc>
              </a:pPr>
              <a:r>
                <a:rPr lang="en-US" sz="3500">
                  <a:solidFill>
                    <a:srgbClr val="FFFFFF"/>
                  </a:solidFill>
                  <a:latin typeface="DM Sans"/>
                  <a:ea typeface="DM Sans"/>
                  <a:cs typeface="DM Sans"/>
                  <a:sym typeface="DM Sans"/>
                </a:rPr>
                <a:t>(-) </a:t>
              </a:r>
              <a:r>
                <a:rPr lang="en-US" sz="3500" b="1">
                  <a:solidFill>
                    <a:srgbClr val="FFFFFF"/>
                  </a:solidFill>
                  <a:latin typeface="DM Sans Bold"/>
                  <a:ea typeface="DM Sans Bold"/>
                  <a:cs typeface="DM Sans Bold"/>
                  <a:sym typeface="DM Sans Bold"/>
                </a:rPr>
                <a:t>SOSYAL</a:t>
              </a:r>
            </a:p>
          </p:txBody>
        </p:sp>
      </p:grpSp>
      <p:sp>
        <p:nvSpPr>
          <p:cNvPr id="7" name="Freeform 7"/>
          <p:cNvSpPr/>
          <p:nvPr/>
        </p:nvSpPr>
        <p:spPr>
          <a:xfrm>
            <a:off x="16123272" y="8725528"/>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2390843" y="1442039"/>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0" y="5085594"/>
            <a:ext cx="5124526" cy="5152631"/>
          </a:xfrm>
          <a:custGeom>
            <a:avLst/>
            <a:gdLst/>
            <a:ahLst/>
            <a:cxnLst/>
            <a:rect l="l" t="t" r="r" b="b"/>
            <a:pathLst>
              <a:path w="5124526" h="5152631">
                <a:moveTo>
                  <a:pt x="0" y="0"/>
                </a:moveTo>
                <a:lnTo>
                  <a:pt x="5124526" y="0"/>
                </a:lnTo>
                <a:lnTo>
                  <a:pt x="5124526" y="5152632"/>
                </a:lnTo>
                <a:lnTo>
                  <a:pt x="0" y="5152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2993660" y="0"/>
            <a:ext cx="4808426" cy="5969829"/>
          </a:xfrm>
          <a:custGeom>
            <a:avLst/>
            <a:gdLst/>
            <a:ahLst/>
            <a:cxnLst/>
            <a:rect l="l" t="t" r="r" b="b"/>
            <a:pathLst>
              <a:path w="4808426" h="5969829">
                <a:moveTo>
                  <a:pt x="0" y="0"/>
                </a:moveTo>
                <a:lnTo>
                  <a:pt x="4808426" y="0"/>
                </a:lnTo>
                <a:lnTo>
                  <a:pt x="4808426" y="5969829"/>
                </a:lnTo>
                <a:lnTo>
                  <a:pt x="0" y="59698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1616"/>
        </a:solidFill>
        <a:effectLst/>
      </p:bgPr>
    </p:bg>
    <p:spTree>
      <p:nvGrpSpPr>
        <p:cNvPr id="1" name=""/>
        <p:cNvGrpSpPr/>
        <p:nvPr/>
      </p:nvGrpSpPr>
      <p:grpSpPr>
        <a:xfrm>
          <a:off x="0" y="0"/>
          <a:ext cx="0" cy="0"/>
          <a:chOff x="0" y="0"/>
          <a:chExt cx="0" cy="0"/>
        </a:xfrm>
      </p:grpSpPr>
      <p:sp>
        <p:nvSpPr>
          <p:cNvPr id="2" name="Freeform 2"/>
          <p:cNvSpPr/>
          <p:nvPr/>
        </p:nvSpPr>
        <p:spPr>
          <a:xfrm rot="591884">
            <a:off x="-1289539" y="7910722"/>
            <a:ext cx="3984774" cy="2695156"/>
          </a:xfrm>
          <a:custGeom>
            <a:avLst/>
            <a:gdLst/>
            <a:ahLst/>
            <a:cxnLst/>
            <a:rect l="l" t="t" r="r" b="b"/>
            <a:pathLst>
              <a:path w="3984774" h="2695156">
                <a:moveTo>
                  <a:pt x="0" y="0"/>
                </a:moveTo>
                <a:lnTo>
                  <a:pt x="3984774" y="0"/>
                </a:lnTo>
                <a:lnTo>
                  <a:pt x="3984774" y="2695156"/>
                </a:lnTo>
                <a:lnTo>
                  <a:pt x="0" y="2695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965350" y="1726158"/>
            <a:ext cx="13159646" cy="6718874"/>
            <a:chOff x="0" y="0"/>
            <a:chExt cx="17546194" cy="8958498"/>
          </a:xfrm>
        </p:grpSpPr>
        <p:sp>
          <p:nvSpPr>
            <p:cNvPr id="4" name="TextBox 4"/>
            <p:cNvSpPr txBox="1"/>
            <p:nvPr/>
          </p:nvSpPr>
          <p:spPr>
            <a:xfrm>
              <a:off x="0" y="2557698"/>
              <a:ext cx="17546194" cy="6400800"/>
            </a:xfrm>
            <a:prstGeom prst="rect">
              <a:avLst/>
            </a:prstGeom>
          </p:spPr>
          <p:txBody>
            <a:bodyPr lIns="0" tIns="0" rIns="0" bIns="0" rtlCol="0" anchor="t">
              <a:spAutoFit/>
            </a:bodyPr>
            <a:lstStyle/>
            <a:p>
              <a:pPr algn="ctr">
                <a:lnSpc>
                  <a:spcPts val="4254"/>
                </a:lnSpc>
              </a:pPr>
              <a:r>
                <a:rPr lang="en-US" sz="3545">
                  <a:solidFill>
                    <a:srgbClr val="FFFFFF"/>
                  </a:solidFill>
                  <a:latin typeface="Dosis Extra Bold"/>
                  <a:ea typeface="Dosis Extra Bold"/>
                  <a:cs typeface="Dosis Extra Bold"/>
                  <a:sym typeface="Dosis Extra Bold"/>
                </a:rPr>
                <a:t>Gözlerde yanma</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Beden duruşunda bozukluk</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Halsizlik</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Boyun kaslarında ağrı ve sertleşme</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Elde uyuşukluk</a:t>
              </a:r>
            </a:p>
          </p:txBody>
        </p:sp>
        <p:grpSp>
          <p:nvGrpSpPr>
            <p:cNvPr id="5" name="Group 5"/>
            <p:cNvGrpSpPr/>
            <p:nvPr/>
          </p:nvGrpSpPr>
          <p:grpSpPr>
            <a:xfrm>
              <a:off x="3480718" y="0"/>
              <a:ext cx="10584759" cy="1878994"/>
              <a:chOff x="0" y="0"/>
              <a:chExt cx="3853409" cy="684053"/>
            </a:xfrm>
          </p:grpSpPr>
          <p:sp>
            <p:nvSpPr>
              <p:cNvPr id="6" name="Freeform 6"/>
              <p:cNvSpPr/>
              <p:nvPr/>
            </p:nvSpPr>
            <p:spPr>
              <a:xfrm>
                <a:off x="0" y="0"/>
                <a:ext cx="3853409" cy="684053"/>
              </a:xfrm>
              <a:custGeom>
                <a:avLst/>
                <a:gdLst/>
                <a:ahLst/>
                <a:cxnLst/>
                <a:rect l="l" t="t" r="r" b="b"/>
                <a:pathLst>
                  <a:path w="3853409" h="684053">
                    <a:moveTo>
                      <a:pt x="3728949" y="684053"/>
                    </a:moveTo>
                    <a:lnTo>
                      <a:pt x="124460" y="684053"/>
                    </a:lnTo>
                    <a:cubicBezTo>
                      <a:pt x="55880" y="684053"/>
                      <a:pt x="0" y="628173"/>
                      <a:pt x="0" y="559593"/>
                    </a:cubicBezTo>
                    <a:lnTo>
                      <a:pt x="0" y="124460"/>
                    </a:lnTo>
                    <a:cubicBezTo>
                      <a:pt x="0" y="55880"/>
                      <a:pt x="55880" y="0"/>
                      <a:pt x="124460" y="0"/>
                    </a:cubicBezTo>
                    <a:lnTo>
                      <a:pt x="3728949" y="0"/>
                    </a:lnTo>
                    <a:cubicBezTo>
                      <a:pt x="3797529" y="0"/>
                      <a:pt x="3853409" y="55880"/>
                      <a:pt x="3853409" y="124460"/>
                    </a:cubicBezTo>
                    <a:lnTo>
                      <a:pt x="3853409" y="559593"/>
                    </a:lnTo>
                    <a:cubicBezTo>
                      <a:pt x="3853409" y="628173"/>
                      <a:pt x="3797529" y="684053"/>
                      <a:pt x="3728949" y="684053"/>
                    </a:cubicBezTo>
                    <a:close/>
                  </a:path>
                </a:pathLst>
              </a:custGeom>
              <a:solidFill>
                <a:srgbClr val="1D1C18"/>
              </a:solidFill>
            </p:spPr>
          </p:sp>
        </p:grpSp>
        <p:sp>
          <p:nvSpPr>
            <p:cNvPr id="7" name="TextBox 7"/>
            <p:cNvSpPr txBox="1"/>
            <p:nvPr/>
          </p:nvSpPr>
          <p:spPr>
            <a:xfrm>
              <a:off x="4256666" y="541887"/>
              <a:ext cx="9032863" cy="720725"/>
            </a:xfrm>
            <a:prstGeom prst="rect">
              <a:avLst/>
            </a:prstGeom>
          </p:spPr>
          <p:txBody>
            <a:bodyPr lIns="0" tIns="0" rIns="0" bIns="0" rtlCol="0" anchor="t">
              <a:spAutoFit/>
            </a:bodyPr>
            <a:lstStyle/>
            <a:p>
              <a:pPr algn="ctr">
                <a:lnSpc>
                  <a:spcPts val="4200"/>
                </a:lnSpc>
              </a:pPr>
              <a:r>
                <a:rPr lang="en-US" sz="3500">
                  <a:solidFill>
                    <a:srgbClr val="FFFFFF"/>
                  </a:solidFill>
                  <a:latin typeface="DM Sans"/>
                  <a:ea typeface="DM Sans"/>
                  <a:cs typeface="DM Sans"/>
                  <a:sym typeface="DM Sans"/>
                </a:rPr>
                <a:t>(-) </a:t>
              </a:r>
              <a:r>
                <a:rPr lang="en-US" sz="3500" b="1">
                  <a:solidFill>
                    <a:srgbClr val="FFFFFF"/>
                  </a:solidFill>
                  <a:latin typeface="DM Sans Bold"/>
                  <a:ea typeface="DM Sans Bold"/>
                  <a:cs typeface="DM Sans Bold"/>
                  <a:sym typeface="DM Sans Bold"/>
                </a:rPr>
                <a:t>FİZİKSEL</a:t>
              </a:r>
            </a:p>
          </p:txBody>
        </p:sp>
      </p:grpSp>
      <p:sp>
        <p:nvSpPr>
          <p:cNvPr id="8" name="Freeform 8"/>
          <p:cNvSpPr/>
          <p:nvPr/>
        </p:nvSpPr>
        <p:spPr>
          <a:xfrm>
            <a:off x="16174966" y="7694274"/>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2390843" y="1442039"/>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0" name="Picture 10"/>
          <p:cNvPicPr>
            <a:picLocks noChangeAspect="1"/>
          </p:cNvPicPr>
          <p:nvPr/>
        </p:nvPicPr>
        <p:blipFill>
          <a:blip r:embed="rId6"/>
          <a:srcRect/>
          <a:stretch>
            <a:fillRect/>
          </a:stretch>
        </p:blipFill>
        <p:spPr>
          <a:xfrm>
            <a:off x="-1820266" y="3159144"/>
            <a:ext cx="7146700" cy="7768152"/>
          </a:xfrm>
          <a:prstGeom prst="rect">
            <a:avLst/>
          </a:prstGeom>
        </p:spPr>
      </p:pic>
      <p:sp>
        <p:nvSpPr>
          <p:cNvPr id="11" name="Freeform 11"/>
          <p:cNvSpPr/>
          <p:nvPr/>
        </p:nvSpPr>
        <p:spPr>
          <a:xfrm>
            <a:off x="14135822" y="3343081"/>
            <a:ext cx="3636088" cy="6943919"/>
          </a:xfrm>
          <a:custGeom>
            <a:avLst/>
            <a:gdLst/>
            <a:ahLst/>
            <a:cxnLst/>
            <a:rect l="l" t="t" r="r" b="b"/>
            <a:pathLst>
              <a:path w="3636088" h="6943919">
                <a:moveTo>
                  <a:pt x="0" y="0"/>
                </a:moveTo>
                <a:lnTo>
                  <a:pt x="3636088" y="0"/>
                </a:lnTo>
                <a:lnTo>
                  <a:pt x="3636088" y="6943919"/>
                </a:lnTo>
                <a:lnTo>
                  <a:pt x="0" y="69439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4A4EF"/>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836923"/>
            <a:ext cx="8612528" cy="6057885"/>
            <a:chOff x="0" y="0"/>
            <a:chExt cx="4046054" cy="2845916"/>
          </a:xfrm>
        </p:grpSpPr>
        <p:sp>
          <p:nvSpPr>
            <p:cNvPr id="3" name="Freeform 3"/>
            <p:cNvSpPr/>
            <p:nvPr/>
          </p:nvSpPr>
          <p:spPr>
            <a:xfrm>
              <a:off x="0" y="0"/>
              <a:ext cx="4046054" cy="2845916"/>
            </a:xfrm>
            <a:custGeom>
              <a:avLst/>
              <a:gdLst/>
              <a:ahLst/>
              <a:cxnLst/>
              <a:rect l="l" t="t" r="r" b="b"/>
              <a:pathLst>
                <a:path w="4046054" h="2845916">
                  <a:moveTo>
                    <a:pt x="3921594" y="2845916"/>
                  </a:moveTo>
                  <a:lnTo>
                    <a:pt x="124460" y="2845916"/>
                  </a:lnTo>
                  <a:cubicBezTo>
                    <a:pt x="55880" y="2845916"/>
                    <a:pt x="0" y="2790036"/>
                    <a:pt x="0" y="2721456"/>
                  </a:cubicBezTo>
                  <a:lnTo>
                    <a:pt x="0" y="124460"/>
                  </a:lnTo>
                  <a:cubicBezTo>
                    <a:pt x="0" y="55880"/>
                    <a:pt x="55880" y="0"/>
                    <a:pt x="124460" y="0"/>
                  </a:cubicBezTo>
                  <a:lnTo>
                    <a:pt x="3921594" y="0"/>
                  </a:lnTo>
                  <a:cubicBezTo>
                    <a:pt x="3990174" y="0"/>
                    <a:pt x="4046054" y="55880"/>
                    <a:pt x="4046054" y="124460"/>
                  </a:cubicBezTo>
                  <a:lnTo>
                    <a:pt x="4046054" y="2721456"/>
                  </a:lnTo>
                  <a:cubicBezTo>
                    <a:pt x="4046054" y="2790036"/>
                    <a:pt x="3990174" y="2845916"/>
                    <a:pt x="3921594" y="2845916"/>
                  </a:cubicBezTo>
                  <a:close/>
                </a:path>
              </a:pathLst>
            </a:custGeom>
            <a:solidFill>
              <a:srgbClr val="FFFFFF"/>
            </a:solidFill>
          </p:spPr>
        </p:sp>
      </p:grpSp>
      <p:sp>
        <p:nvSpPr>
          <p:cNvPr id="4" name="Freeform 4"/>
          <p:cNvSpPr/>
          <p:nvPr/>
        </p:nvSpPr>
        <p:spPr>
          <a:xfrm>
            <a:off x="13302382" y="-1454618"/>
            <a:ext cx="3755453" cy="3717898"/>
          </a:xfrm>
          <a:custGeom>
            <a:avLst/>
            <a:gdLst/>
            <a:ahLst/>
            <a:cxnLst/>
            <a:rect l="l" t="t" r="r" b="b"/>
            <a:pathLst>
              <a:path w="3755453" h="3717898">
                <a:moveTo>
                  <a:pt x="0" y="0"/>
                </a:moveTo>
                <a:lnTo>
                  <a:pt x="3755453" y="0"/>
                </a:lnTo>
                <a:lnTo>
                  <a:pt x="3755453" y="3717898"/>
                </a:lnTo>
                <a:lnTo>
                  <a:pt x="0" y="3717898"/>
                </a:lnTo>
                <a:lnTo>
                  <a:pt x="0" y="0"/>
                </a:lnTo>
                <a:close/>
              </a:path>
            </a:pathLst>
          </a:custGeom>
          <a:blipFill>
            <a:blip r:embed="rId2"/>
            <a:stretch>
              <a:fillRect/>
            </a:stretch>
          </a:blipFill>
        </p:spPr>
      </p:sp>
      <p:grpSp>
        <p:nvGrpSpPr>
          <p:cNvPr id="5" name="Group 5"/>
          <p:cNvGrpSpPr/>
          <p:nvPr/>
        </p:nvGrpSpPr>
        <p:grpSpPr>
          <a:xfrm>
            <a:off x="9144000" y="2848615"/>
            <a:ext cx="8612528" cy="2019295"/>
            <a:chOff x="0" y="0"/>
            <a:chExt cx="4046054" cy="948639"/>
          </a:xfrm>
        </p:grpSpPr>
        <p:sp>
          <p:nvSpPr>
            <p:cNvPr id="6" name="Freeform 6"/>
            <p:cNvSpPr/>
            <p:nvPr/>
          </p:nvSpPr>
          <p:spPr>
            <a:xfrm>
              <a:off x="0" y="0"/>
              <a:ext cx="4046054" cy="948639"/>
            </a:xfrm>
            <a:custGeom>
              <a:avLst/>
              <a:gdLst/>
              <a:ahLst/>
              <a:cxnLst/>
              <a:rect l="l" t="t" r="r" b="b"/>
              <a:pathLst>
                <a:path w="4046054" h="948639">
                  <a:moveTo>
                    <a:pt x="3921594" y="948639"/>
                  </a:moveTo>
                  <a:lnTo>
                    <a:pt x="124460" y="948639"/>
                  </a:lnTo>
                  <a:cubicBezTo>
                    <a:pt x="55880" y="948639"/>
                    <a:pt x="0" y="892759"/>
                    <a:pt x="0" y="824178"/>
                  </a:cubicBezTo>
                  <a:lnTo>
                    <a:pt x="0" y="124460"/>
                  </a:lnTo>
                  <a:cubicBezTo>
                    <a:pt x="0" y="55880"/>
                    <a:pt x="55880" y="0"/>
                    <a:pt x="124460" y="0"/>
                  </a:cubicBezTo>
                  <a:lnTo>
                    <a:pt x="3921594" y="0"/>
                  </a:lnTo>
                  <a:cubicBezTo>
                    <a:pt x="3990174" y="0"/>
                    <a:pt x="4046054" y="55880"/>
                    <a:pt x="4046054" y="124460"/>
                  </a:cubicBezTo>
                  <a:lnTo>
                    <a:pt x="4046054" y="824179"/>
                  </a:lnTo>
                  <a:cubicBezTo>
                    <a:pt x="4046054" y="892759"/>
                    <a:pt x="3990174" y="948639"/>
                    <a:pt x="3921594" y="948639"/>
                  </a:cubicBezTo>
                  <a:close/>
                </a:path>
              </a:pathLst>
            </a:custGeom>
            <a:solidFill>
              <a:srgbClr val="FF1616"/>
            </a:solidFill>
          </p:spPr>
        </p:sp>
      </p:grpSp>
      <p:sp>
        <p:nvSpPr>
          <p:cNvPr id="7" name="Freeform 7"/>
          <p:cNvSpPr/>
          <p:nvPr/>
        </p:nvSpPr>
        <p:spPr>
          <a:xfrm rot="-301824">
            <a:off x="-1197269" y="6363894"/>
            <a:ext cx="4451939" cy="4429679"/>
          </a:xfrm>
          <a:custGeom>
            <a:avLst/>
            <a:gdLst/>
            <a:ahLst/>
            <a:cxnLst/>
            <a:rect l="l" t="t" r="r" b="b"/>
            <a:pathLst>
              <a:path w="4451939" h="4429679">
                <a:moveTo>
                  <a:pt x="0" y="0"/>
                </a:moveTo>
                <a:lnTo>
                  <a:pt x="4451938" y="0"/>
                </a:lnTo>
                <a:lnTo>
                  <a:pt x="4451938" y="4429679"/>
                </a:lnTo>
                <a:lnTo>
                  <a:pt x="0" y="4429679"/>
                </a:lnTo>
                <a:lnTo>
                  <a:pt x="0" y="0"/>
                </a:lnTo>
                <a:close/>
              </a:path>
            </a:pathLst>
          </a:custGeom>
          <a:blipFill>
            <a:blip r:embed="rId3"/>
            <a:stretch>
              <a:fillRect/>
            </a:stretch>
          </a:blipFill>
        </p:spPr>
      </p:sp>
      <p:sp>
        <p:nvSpPr>
          <p:cNvPr id="8" name="Freeform 8"/>
          <p:cNvSpPr/>
          <p:nvPr/>
        </p:nvSpPr>
        <p:spPr>
          <a:xfrm>
            <a:off x="12883655" y="3273147"/>
            <a:ext cx="1133217" cy="1127551"/>
          </a:xfrm>
          <a:custGeom>
            <a:avLst/>
            <a:gdLst/>
            <a:ahLst/>
            <a:cxnLst/>
            <a:rect l="l" t="t" r="r" b="b"/>
            <a:pathLst>
              <a:path w="1133217" h="1127551">
                <a:moveTo>
                  <a:pt x="0" y="0"/>
                </a:moveTo>
                <a:lnTo>
                  <a:pt x="1133218" y="0"/>
                </a:lnTo>
                <a:lnTo>
                  <a:pt x="1133218" y="1127551"/>
                </a:lnTo>
                <a:lnTo>
                  <a:pt x="0" y="1127551"/>
                </a:lnTo>
                <a:lnTo>
                  <a:pt x="0" y="0"/>
                </a:lnTo>
                <a:close/>
              </a:path>
            </a:pathLst>
          </a:custGeom>
          <a:blipFill>
            <a:blip r:embed="rId4"/>
            <a:stretch>
              <a:fillRect/>
            </a:stretch>
          </a:blipFill>
        </p:spPr>
      </p:sp>
      <p:pic>
        <p:nvPicPr>
          <p:cNvPr id="9" name="Picture 9"/>
          <p:cNvPicPr>
            <a:picLocks noChangeAspect="1"/>
          </p:cNvPicPr>
          <p:nvPr/>
        </p:nvPicPr>
        <p:blipFill>
          <a:blip r:embed="rId5"/>
          <a:srcRect/>
          <a:stretch>
            <a:fillRect/>
          </a:stretch>
        </p:blipFill>
        <p:spPr>
          <a:xfrm>
            <a:off x="3440303" y="3858263"/>
            <a:ext cx="4628691" cy="6428737"/>
          </a:xfrm>
          <a:prstGeom prst="rect">
            <a:avLst/>
          </a:prstGeom>
        </p:spPr>
      </p:pic>
      <p:sp>
        <p:nvSpPr>
          <p:cNvPr id="10" name="TextBox 10"/>
          <p:cNvSpPr txBox="1"/>
          <p:nvPr/>
        </p:nvSpPr>
        <p:spPr>
          <a:xfrm>
            <a:off x="493918" y="1044080"/>
            <a:ext cx="7938528" cy="2438400"/>
          </a:xfrm>
          <a:prstGeom prst="rect">
            <a:avLst/>
          </a:prstGeom>
        </p:spPr>
        <p:txBody>
          <a:bodyPr lIns="0" tIns="0" rIns="0" bIns="0" rtlCol="0" anchor="t">
            <a:spAutoFit/>
          </a:bodyPr>
          <a:lstStyle/>
          <a:p>
            <a:pPr algn="ctr">
              <a:lnSpc>
                <a:spcPts val="9600"/>
              </a:lnSpc>
            </a:pPr>
            <a:r>
              <a:rPr lang="en-US" sz="8000">
                <a:solidFill>
                  <a:srgbClr val="FFFFFF"/>
                </a:solidFill>
                <a:latin typeface="Gliker"/>
                <a:ea typeface="Gliker"/>
                <a:cs typeface="Gliker"/>
                <a:sym typeface="Gliker"/>
              </a:rPr>
              <a:t>DİJİTAL OKURYAZARLIK</a:t>
            </a:r>
          </a:p>
        </p:txBody>
      </p:sp>
      <p:grpSp>
        <p:nvGrpSpPr>
          <p:cNvPr id="11" name="Group 11"/>
          <p:cNvGrpSpPr/>
          <p:nvPr/>
        </p:nvGrpSpPr>
        <p:grpSpPr>
          <a:xfrm>
            <a:off x="1393926" y="518753"/>
            <a:ext cx="3533713" cy="2329863"/>
            <a:chOff x="0" y="0"/>
            <a:chExt cx="4711617" cy="3106483"/>
          </a:xfrm>
        </p:grpSpPr>
        <p:sp>
          <p:nvSpPr>
            <p:cNvPr id="12" name="TextBox 12"/>
            <p:cNvSpPr txBox="1"/>
            <p:nvPr/>
          </p:nvSpPr>
          <p:spPr>
            <a:xfrm rot="-787558">
              <a:off x="16856" y="476775"/>
              <a:ext cx="4295248" cy="647700"/>
            </a:xfrm>
            <a:prstGeom prst="rect">
              <a:avLst/>
            </a:prstGeom>
          </p:spPr>
          <p:txBody>
            <a:bodyPr lIns="0" tIns="0" rIns="0" bIns="0" rtlCol="0" anchor="t">
              <a:spAutoFit/>
            </a:bodyPr>
            <a:lstStyle/>
            <a:p>
              <a:pPr algn="ctr">
                <a:lnSpc>
                  <a:spcPts val="3840"/>
                </a:lnSpc>
              </a:pPr>
              <a:endParaRPr/>
            </a:p>
          </p:txBody>
        </p:sp>
        <p:sp>
          <p:nvSpPr>
            <p:cNvPr id="13" name="TextBox 13"/>
            <p:cNvSpPr txBox="1"/>
            <p:nvPr/>
          </p:nvSpPr>
          <p:spPr>
            <a:xfrm rot="-787558">
              <a:off x="441538" y="2032715"/>
              <a:ext cx="4256660" cy="588857"/>
            </a:xfrm>
            <a:prstGeom prst="rect">
              <a:avLst/>
            </a:prstGeom>
          </p:spPr>
          <p:txBody>
            <a:bodyPr lIns="0" tIns="0" rIns="0" bIns="0" rtlCol="0" anchor="t">
              <a:spAutoFit/>
            </a:bodyPr>
            <a:lstStyle/>
            <a:p>
              <a:pPr algn="ctr">
                <a:lnSpc>
                  <a:spcPts val="3542"/>
                </a:lnSpc>
              </a:pPr>
              <a:endParaRPr/>
            </a:p>
          </p:txBody>
        </p:sp>
      </p:grpSp>
      <p:sp>
        <p:nvSpPr>
          <p:cNvPr id="14" name="TextBox 14"/>
          <p:cNvSpPr txBox="1"/>
          <p:nvPr/>
        </p:nvSpPr>
        <p:spPr>
          <a:xfrm>
            <a:off x="9564195" y="5620903"/>
            <a:ext cx="7772138" cy="29578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Gliker"/>
                <a:ea typeface="Gliker"/>
                <a:cs typeface="Gliker"/>
                <a:sym typeface="Gliker"/>
              </a:rPr>
              <a:t>İnternet herhangi bir denetimden geçmeden herkesin içerik üretebileceği bir platformdur. Bu nedenle karşınıza çıkan içeriklere eleştirel bakabilmeli, kaynaklarını sorgulamalı; her zaman doğru bilgiye ulaşmayı amaçlayacak şekilde araştırmacı olmalısınız.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8290475" y="7661602"/>
            <a:ext cx="8968825" cy="1796783"/>
            <a:chOff x="0" y="0"/>
            <a:chExt cx="3326048" cy="666329"/>
          </a:xfrm>
        </p:grpSpPr>
        <p:sp>
          <p:nvSpPr>
            <p:cNvPr id="3" name="Freeform 3"/>
            <p:cNvSpPr/>
            <p:nvPr/>
          </p:nvSpPr>
          <p:spPr>
            <a:xfrm>
              <a:off x="0" y="0"/>
              <a:ext cx="3326048" cy="666329"/>
            </a:xfrm>
            <a:custGeom>
              <a:avLst/>
              <a:gdLst/>
              <a:ahLst/>
              <a:cxnLst/>
              <a:rect l="l" t="t" r="r" b="b"/>
              <a:pathLst>
                <a:path w="3326048" h="666329">
                  <a:moveTo>
                    <a:pt x="3201588" y="666329"/>
                  </a:moveTo>
                  <a:lnTo>
                    <a:pt x="124460" y="666329"/>
                  </a:lnTo>
                  <a:cubicBezTo>
                    <a:pt x="55880" y="666329"/>
                    <a:pt x="0" y="610449"/>
                    <a:pt x="0" y="541869"/>
                  </a:cubicBezTo>
                  <a:lnTo>
                    <a:pt x="0" y="124460"/>
                  </a:lnTo>
                  <a:cubicBezTo>
                    <a:pt x="0" y="55880"/>
                    <a:pt x="55880" y="0"/>
                    <a:pt x="124460" y="0"/>
                  </a:cubicBezTo>
                  <a:lnTo>
                    <a:pt x="3201588" y="0"/>
                  </a:lnTo>
                  <a:cubicBezTo>
                    <a:pt x="3270168" y="0"/>
                    <a:pt x="3326048" y="55880"/>
                    <a:pt x="3326048" y="124460"/>
                  </a:cubicBezTo>
                  <a:lnTo>
                    <a:pt x="3326048" y="541869"/>
                  </a:lnTo>
                  <a:cubicBezTo>
                    <a:pt x="3326048" y="610449"/>
                    <a:pt x="3270168" y="666329"/>
                    <a:pt x="3201588" y="666329"/>
                  </a:cubicBezTo>
                  <a:close/>
                </a:path>
              </a:pathLst>
            </a:custGeom>
            <a:solidFill>
              <a:srgbClr val="E44C50"/>
            </a:solidFill>
          </p:spPr>
        </p:sp>
      </p:grpSp>
      <p:grpSp>
        <p:nvGrpSpPr>
          <p:cNvPr id="4" name="Group 4"/>
          <p:cNvGrpSpPr/>
          <p:nvPr/>
        </p:nvGrpSpPr>
        <p:grpSpPr>
          <a:xfrm>
            <a:off x="11278048" y="7661602"/>
            <a:ext cx="5981252" cy="1796783"/>
            <a:chOff x="0" y="0"/>
            <a:chExt cx="2218120" cy="666329"/>
          </a:xfrm>
        </p:grpSpPr>
        <p:sp>
          <p:nvSpPr>
            <p:cNvPr id="5" name="Freeform 5"/>
            <p:cNvSpPr/>
            <p:nvPr/>
          </p:nvSpPr>
          <p:spPr>
            <a:xfrm>
              <a:off x="0" y="0"/>
              <a:ext cx="2218120" cy="666329"/>
            </a:xfrm>
            <a:custGeom>
              <a:avLst/>
              <a:gdLst/>
              <a:ahLst/>
              <a:cxnLst/>
              <a:rect l="l" t="t" r="r" b="b"/>
              <a:pathLst>
                <a:path w="2218120" h="666329">
                  <a:moveTo>
                    <a:pt x="2093660" y="666329"/>
                  </a:moveTo>
                  <a:lnTo>
                    <a:pt x="124460" y="666329"/>
                  </a:lnTo>
                  <a:cubicBezTo>
                    <a:pt x="55880" y="666329"/>
                    <a:pt x="0" y="610449"/>
                    <a:pt x="0" y="541869"/>
                  </a:cubicBezTo>
                  <a:lnTo>
                    <a:pt x="0" y="124460"/>
                  </a:lnTo>
                  <a:cubicBezTo>
                    <a:pt x="0" y="55880"/>
                    <a:pt x="55880" y="0"/>
                    <a:pt x="124460" y="0"/>
                  </a:cubicBezTo>
                  <a:lnTo>
                    <a:pt x="2093660" y="0"/>
                  </a:lnTo>
                  <a:cubicBezTo>
                    <a:pt x="2162240" y="0"/>
                    <a:pt x="2218120" y="55880"/>
                    <a:pt x="2218120" y="124460"/>
                  </a:cubicBezTo>
                  <a:lnTo>
                    <a:pt x="2218120" y="541869"/>
                  </a:lnTo>
                  <a:cubicBezTo>
                    <a:pt x="2218120" y="610449"/>
                    <a:pt x="2162240" y="666329"/>
                    <a:pt x="2093660" y="666329"/>
                  </a:cubicBezTo>
                  <a:close/>
                </a:path>
              </a:pathLst>
            </a:custGeom>
            <a:solidFill>
              <a:srgbClr val="FFFFFF"/>
            </a:solidFill>
          </p:spPr>
        </p:sp>
      </p:grpSp>
      <p:grpSp>
        <p:nvGrpSpPr>
          <p:cNvPr id="6" name="Group 6"/>
          <p:cNvGrpSpPr/>
          <p:nvPr/>
        </p:nvGrpSpPr>
        <p:grpSpPr>
          <a:xfrm>
            <a:off x="8290475" y="3095105"/>
            <a:ext cx="8968825" cy="1866720"/>
            <a:chOff x="0" y="0"/>
            <a:chExt cx="3172952" cy="660400"/>
          </a:xfrm>
        </p:grpSpPr>
        <p:sp>
          <p:nvSpPr>
            <p:cNvPr id="7" name="Freeform 7"/>
            <p:cNvSpPr/>
            <p:nvPr/>
          </p:nvSpPr>
          <p:spPr>
            <a:xfrm>
              <a:off x="0" y="0"/>
              <a:ext cx="3172953" cy="660400"/>
            </a:xfrm>
            <a:custGeom>
              <a:avLst/>
              <a:gdLst/>
              <a:ahLst/>
              <a:cxnLst/>
              <a:rect l="l" t="t" r="r" b="b"/>
              <a:pathLst>
                <a:path w="3172953" h="660400">
                  <a:moveTo>
                    <a:pt x="3048492" y="660400"/>
                  </a:moveTo>
                  <a:lnTo>
                    <a:pt x="124460" y="660400"/>
                  </a:lnTo>
                  <a:cubicBezTo>
                    <a:pt x="55880" y="660400"/>
                    <a:pt x="0" y="604520"/>
                    <a:pt x="0" y="535940"/>
                  </a:cubicBezTo>
                  <a:lnTo>
                    <a:pt x="0" y="124460"/>
                  </a:lnTo>
                  <a:cubicBezTo>
                    <a:pt x="0" y="55880"/>
                    <a:pt x="55880" y="0"/>
                    <a:pt x="124460" y="0"/>
                  </a:cubicBezTo>
                  <a:lnTo>
                    <a:pt x="3048493" y="0"/>
                  </a:lnTo>
                  <a:cubicBezTo>
                    <a:pt x="3117072" y="0"/>
                    <a:pt x="3172953" y="55880"/>
                    <a:pt x="3172953" y="124460"/>
                  </a:cubicBezTo>
                  <a:lnTo>
                    <a:pt x="3172953" y="535940"/>
                  </a:lnTo>
                  <a:cubicBezTo>
                    <a:pt x="3172953" y="604520"/>
                    <a:pt x="3117072" y="660400"/>
                    <a:pt x="3048493" y="660400"/>
                  </a:cubicBezTo>
                  <a:close/>
                </a:path>
              </a:pathLst>
            </a:custGeom>
            <a:solidFill>
              <a:srgbClr val="33BD6A"/>
            </a:solidFill>
          </p:spPr>
        </p:sp>
      </p:grpSp>
      <p:grpSp>
        <p:nvGrpSpPr>
          <p:cNvPr id="8" name="Group 8"/>
          <p:cNvGrpSpPr/>
          <p:nvPr/>
        </p:nvGrpSpPr>
        <p:grpSpPr>
          <a:xfrm>
            <a:off x="11278048" y="3095105"/>
            <a:ext cx="5981252" cy="1883478"/>
            <a:chOff x="0" y="0"/>
            <a:chExt cx="2116022" cy="666329"/>
          </a:xfrm>
        </p:grpSpPr>
        <p:sp>
          <p:nvSpPr>
            <p:cNvPr id="9" name="Freeform 9"/>
            <p:cNvSpPr/>
            <p:nvPr/>
          </p:nvSpPr>
          <p:spPr>
            <a:xfrm>
              <a:off x="0" y="0"/>
              <a:ext cx="2116022" cy="666329"/>
            </a:xfrm>
            <a:custGeom>
              <a:avLst/>
              <a:gdLst/>
              <a:ahLst/>
              <a:cxnLst/>
              <a:rect l="l" t="t" r="r" b="b"/>
              <a:pathLst>
                <a:path w="2116022" h="666329">
                  <a:moveTo>
                    <a:pt x="1991562" y="666329"/>
                  </a:moveTo>
                  <a:lnTo>
                    <a:pt x="124460" y="666329"/>
                  </a:lnTo>
                  <a:cubicBezTo>
                    <a:pt x="55880" y="666329"/>
                    <a:pt x="0" y="610449"/>
                    <a:pt x="0" y="541869"/>
                  </a:cubicBezTo>
                  <a:lnTo>
                    <a:pt x="0" y="124460"/>
                  </a:lnTo>
                  <a:cubicBezTo>
                    <a:pt x="0" y="55880"/>
                    <a:pt x="55880" y="0"/>
                    <a:pt x="124460" y="0"/>
                  </a:cubicBezTo>
                  <a:lnTo>
                    <a:pt x="1991562" y="0"/>
                  </a:lnTo>
                  <a:cubicBezTo>
                    <a:pt x="2060142" y="0"/>
                    <a:pt x="2116022" y="55880"/>
                    <a:pt x="2116022" y="124460"/>
                  </a:cubicBezTo>
                  <a:lnTo>
                    <a:pt x="2116022" y="541869"/>
                  </a:lnTo>
                  <a:cubicBezTo>
                    <a:pt x="2116022" y="610449"/>
                    <a:pt x="2060142" y="666329"/>
                    <a:pt x="1991562" y="666329"/>
                  </a:cubicBezTo>
                  <a:close/>
                </a:path>
              </a:pathLst>
            </a:custGeom>
            <a:solidFill>
              <a:srgbClr val="FFFFFF"/>
            </a:solidFill>
          </p:spPr>
        </p:sp>
      </p:grpSp>
      <p:grpSp>
        <p:nvGrpSpPr>
          <p:cNvPr id="10" name="Group 10"/>
          <p:cNvGrpSpPr/>
          <p:nvPr/>
        </p:nvGrpSpPr>
        <p:grpSpPr>
          <a:xfrm>
            <a:off x="8290475" y="5378353"/>
            <a:ext cx="8968825" cy="1883478"/>
            <a:chOff x="0" y="0"/>
            <a:chExt cx="3172952" cy="666329"/>
          </a:xfrm>
        </p:grpSpPr>
        <p:sp>
          <p:nvSpPr>
            <p:cNvPr id="11" name="Freeform 11"/>
            <p:cNvSpPr/>
            <p:nvPr/>
          </p:nvSpPr>
          <p:spPr>
            <a:xfrm>
              <a:off x="0" y="0"/>
              <a:ext cx="3172953" cy="666329"/>
            </a:xfrm>
            <a:custGeom>
              <a:avLst/>
              <a:gdLst/>
              <a:ahLst/>
              <a:cxnLst/>
              <a:rect l="l" t="t" r="r" b="b"/>
              <a:pathLst>
                <a:path w="3172953" h="666329">
                  <a:moveTo>
                    <a:pt x="3048492" y="666329"/>
                  </a:moveTo>
                  <a:lnTo>
                    <a:pt x="124460" y="666329"/>
                  </a:lnTo>
                  <a:cubicBezTo>
                    <a:pt x="55880" y="666329"/>
                    <a:pt x="0" y="610449"/>
                    <a:pt x="0" y="541869"/>
                  </a:cubicBezTo>
                  <a:lnTo>
                    <a:pt x="0" y="124460"/>
                  </a:lnTo>
                  <a:cubicBezTo>
                    <a:pt x="0" y="55880"/>
                    <a:pt x="55880" y="0"/>
                    <a:pt x="124460" y="0"/>
                  </a:cubicBezTo>
                  <a:lnTo>
                    <a:pt x="3048493" y="0"/>
                  </a:lnTo>
                  <a:cubicBezTo>
                    <a:pt x="3117072" y="0"/>
                    <a:pt x="3172953" y="55880"/>
                    <a:pt x="3172953" y="124460"/>
                  </a:cubicBezTo>
                  <a:lnTo>
                    <a:pt x="3172953" y="541869"/>
                  </a:lnTo>
                  <a:cubicBezTo>
                    <a:pt x="3172953" y="610449"/>
                    <a:pt x="3117072" y="666329"/>
                    <a:pt x="3048493" y="666329"/>
                  </a:cubicBezTo>
                  <a:close/>
                </a:path>
              </a:pathLst>
            </a:custGeom>
            <a:solidFill>
              <a:srgbClr val="FFD04D"/>
            </a:solidFill>
          </p:spPr>
        </p:sp>
      </p:grpSp>
      <p:grpSp>
        <p:nvGrpSpPr>
          <p:cNvPr id="12" name="Group 12"/>
          <p:cNvGrpSpPr/>
          <p:nvPr/>
        </p:nvGrpSpPr>
        <p:grpSpPr>
          <a:xfrm>
            <a:off x="11278048" y="5378353"/>
            <a:ext cx="5981252" cy="1883478"/>
            <a:chOff x="0" y="0"/>
            <a:chExt cx="2116022" cy="666329"/>
          </a:xfrm>
        </p:grpSpPr>
        <p:sp>
          <p:nvSpPr>
            <p:cNvPr id="13" name="Freeform 13"/>
            <p:cNvSpPr/>
            <p:nvPr/>
          </p:nvSpPr>
          <p:spPr>
            <a:xfrm>
              <a:off x="0" y="0"/>
              <a:ext cx="2116022" cy="666329"/>
            </a:xfrm>
            <a:custGeom>
              <a:avLst/>
              <a:gdLst/>
              <a:ahLst/>
              <a:cxnLst/>
              <a:rect l="l" t="t" r="r" b="b"/>
              <a:pathLst>
                <a:path w="2116022" h="666329">
                  <a:moveTo>
                    <a:pt x="1991562" y="666329"/>
                  </a:moveTo>
                  <a:lnTo>
                    <a:pt x="124460" y="666329"/>
                  </a:lnTo>
                  <a:cubicBezTo>
                    <a:pt x="55880" y="666329"/>
                    <a:pt x="0" y="610449"/>
                    <a:pt x="0" y="541869"/>
                  </a:cubicBezTo>
                  <a:lnTo>
                    <a:pt x="0" y="124460"/>
                  </a:lnTo>
                  <a:cubicBezTo>
                    <a:pt x="0" y="55880"/>
                    <a:pt x="55880" y="0"/>
                    <a:pt x="124460" y="0"/>
                  </a:cubicBezTo>
                  <a:lnTo>
                    <a:pt x="1991562" y="0"/>
                  </a:lnTo>
                  <a:cubicBezTo>
                    <a:pt x="2060142" y="0"/>
                    <a:pt x="2116022" y="55880"/>
                    <a:pt x="2116022" y="124460"/>
                  </a:cubicBezTo>
                  <a:lnTo>
                    <a:pt x="2116022" y="541869"/>
                  </a:lnTo>
                  <a:cubicBezTo>
                    <a:pt x="2116022" y="610449"/>
                    <a:pt x="2060142" y="666329"/>
                    <a:pt x="1991562" y="666329"/>
                  </a:cubicBezTo>
                  <a:close/>
                </a:path>
              </a:pathLst>
            </a:custGeom>
            <a:solidFill>
              <a:srgbClr val="FFFFFF"/>
            </a:solidFill>
          </p:spPr>
        </p:sp>
      </p:grpSp>
      <p:grpSp>
        <p:nvGrpSpPr>
          <p:cNvPr id="14" name="Group 14"/>
          <p:cNvGrpSpPr/>
          <p:nvPr/>
        </p:nvGrpSpPr>
        <p:grpSpPr>
          <a:xfrm>
            <a:off x="8290475" y="827632"/>
            <a:ext cx="8968825" cy="1866720"/>
            <a:chOff x="0" y="0"/>
            <a:chExt cx="3172952" cy="660400"/>
          </a:xfrm>
        </p:grpSpPr>
        <p:sp>
          <p:nvSpPr>
            <p:cNvPr id="15" name="Freeform 15"/>
            <p:cNvSpPr/>
            <p:nvPr/>
          </p:nvSpPr>
          <p:spPr>
            <a:xfrm>
              <a:off x="0" y="0"/>
              <a:ext cx="3172953" cy="660400"/>
            </a:xfrm>
            <a:custGeom>
              <a:avLst/>
              <a:gdLst/>
              <a:ahLst/>
              <a:cxnLst/>
              <a:rect l="l" t="t" r="r" b="b"/>
              <a:pathLst>
                <a:path w="3172953" h="660400">
                  <a:moveTo>
                    <a:pt x="3048492" y="660400"/>
                  </a:moveTo>
                  <a:lnTo>
                    <a:pt x="124460" y="660400"/>
                  </a:lnTo>
                  <a:cubicBezTo>
                    <a:pt x="55880" y="660400"/>
                    <a:pt x="0" y="604520"/>
                    <a:pt x="0" y="535940"/>
                  </a:cubicBezTo>
                  <a:lnTo>
                    <a:pt x="0" y="124460"/>
                  </a:lnTo>
                  <a:cubicBezTo>
                    <a:pt x="0" y="55880"/>
                    <a:pt x="55880" y="0"/>
                    <a:pt x="124460" y="0"/>
                  </a:cubicBezTo>
                  <a:lnTo>
                    <a:pt x="3048493" y="0"/>
                  </a:lnTo>
                  <a:cubicBezTo>
                    <a:pt x="3117072" y="0"/>
                    <a:pt x="3172953" y="55880"/>
                    <a:pt x="3172953" y="124460"/>
                  </a:cubicBezTo>
                  <a:lnTo>
                    <a:pt x="3172953" y="535940"/>
                  </a:lnTo>
                  <a:cubicBezTo>
                    <a:pt x="3172953" y="604520"/>
                    <a:pt x="3117072" y="660400"/>
                    <a:pt x="3048493" y="660400"/>
                  </a:cubicBezTo>
                  <a:close/>
                </a:path>
              </a:pathLst>
            </a:custGeom>
            <a:solidFill>
              <a:srgbClr val="5469FA"/>
            </a:solidFill>
          </p:spPr>
        </p:sp>
      </p:grpSp>
      <p:grpSp>
        <p:nvGrpSpPr>
          <p:cNvPr id="16" name="Group 16"/>
          <p:cNvGrpSpPr/>
          <p:nvPr/>
        </p:nvGrpSpPr>
        <p:grpSpPr>
          <a:xfrm>
            <a:off x="11278048" y="828615"/>
            <a:ext cx="5981252" cy="1866720"/>
            <a:chOff x="0" y="0"/>
            <a:chExt cx="2116022" cy="660400"/>
          </a:xfrm>
        </p:grpSpPr>
        <p:sp>
          <p:nvSpPr>
            <p:cNvPr id="17" name="Freeform 17"/>
            <p:cNvSpPr/>
            <p:nvPr/>
          </p:nvSpPr>
          <p:spPr>
            <a:xfrm>
              <a:off x="0" y="0"/>
              <a:ext cx="2116022" cy="660400"/>
            </a:xfrm>
            <a:custGeom>
              <a:avLst/>
              <a:gdLst/>
              <a:ahLst/>
              <a:cxnLst/>
              <a:rect l="l" t="t" r="r" b="b"/>
              <a:pathLst>
                <a:path w="2116022" h="660400">
                  <a:moveTo>
                    <a:pt x="1991562" y="660400"/>
                  </a:moveTo>
                  <a:lnTo>
                    <a:pt x="124460" y="660400"/>
                  </a:lnTo>
                  <a:cubicBezTo>
                    <a:pt x="55880" y="660400"/>
                    <a:pt x="0" y="604520"/>
                    <a:pt x="0" y="535940"/>
                  </a:cubicBezTo>
                  <a:lnTo>
                    <a:pt x="0" y="124460"/>
                  </a:lnTo>
                  <a:cubicBezTo>
                    <a:pt x="0" y="55880"/>
                    <a:pt x="55880" y="0"/>
                    <a:pt x="124460" y="0"/>
                  </a:cubicBezTo>
                  <a:lnTo>
                    <a:pt x="1991562" y="0"/>
                  </a:lnTo>
                  <a:cubicBezTo>
                    <a:pt x="2060142" y="0"/>
                    <a:pt x="2116022" y="55880"/>
                    <a:pt x="2116022" y="124460"/>
                  </a:cubicBezTo>
                  <a:lnTo>
                    <a:pt x="2116022" y="535940"/>
                  </a:lnTo>
                  <a:cubicBezTo>
                    <a:pt x="2116022" y="604520"/>
                    <a:pt x="2060142" y="660400"/>
                    <a:pt x="1991562" y="660400"/>
                  </a:cubicBezTo>
                  <a:close/>
                </a:path>
              </a:pathLst>
            </a:custGeom>
            <a:solidFill>
              <a:srgbClr val="FFFFFF"/>
            </a:solidFill>
          </p:spPr>
        </p:sp>
      </p:grpSp>
      <p:sp>
        <p:nvSpPr>
          <p:cNvPr id="18" name="Freeform 18"/>
          <p:cNvSpPr/>
          <p:nvPr/>
        </p:nvSpPr>
        <p:spPr>
          <a:xfrm>
            <a:off x="10730731" y="3323953"/>
            <a:ext cx="1409024" cy="1409024"/>
          </a:xfrm>
          <a:custGeom>
            <a:avLst/>
            <a:gdLst/>
            <a:ahLst/>
            <a:cxnLst/>
            <a:rect l="l" t="t" r="r" b="b"/>
            <a:pathLst>
              <a:path w="1409024" h="1409024">
                <a:moveTo>
                  <a:pt x="0" y="0"/>
                </a:moveTo>
                <a:lnTo>
                  <a:pt x="1409024" y="0"/>
                </a:lnTo>
                <a:lnTo>
                  <a:pt x="1409024" y="1409024"/>
                </a:lnTo>
                <a:lnTo>
                  <a:pt x="0" y="1409024"/>
                </a:lnTo>
                <a:lnTo>
                  <a:pt x="0" y="0"/>
                </a:lnTo>
                <a:close/>
              </a:path>
            </a:pathLst>
          </a:custGeom>
          <a:blipFill>
            <a:blip r:embed="rId2"/>
            <a:stretch>
              <a:fillRect/>
            </a:stretch>
          </a:blipFill>
        </p:spPr>
      </p:sp>
      <p:sp>
        <p:nvSpPr>
          <p:cNvPr id="19" name="Freeform 19"/>
          <p:cNvSpPr/>
          <p:nvPr/>
        </p:nvSpPr>
        <p:spPr>
          <a:xfrm>
            <a:off x="10573914" y="5785906"/>
            <a:ext cx="1722658" cy="951768"/>
          </a:xfrm>
          <a:custGeom>
            <a:avLst/>
            <a:gdLst/>
            <a:ahLst/>
            <a:cxnLst/>
            <a:rect l="l" t="t" r="r" b="b"/>
            <a:pathLst>
              <a:path w="1722658" h="951768">
                <a:moveTo>
                  <a:pt x="0" y="0"/>
                </a:moveTo>
                <a:lnTo>
                  <a:pt x="1722658" y="0"/>
                </a:lnTo>
                <a:lnTo>
                  <a:pt x="1722658" y="951769"/>
                </a:lnTo>
                <a:lnTo>
                  <a:pt x="0" y="951769"/>
                </a:lnTo>
                <a:lnTo>
                  <a:pt x="0" y="0"/>
                </a:lnTo>
                <a:close/>
              </a:path>
            </a:pathLst>
          </a:custGeom>
          <a:blipFill>
            <a:blip r:embed="rId3"/>
            <a:stretch>
              <a:fillRect/>
            </a:stretch>
          </a:blipFill>
        </p:spPr>
      </p:sp>
      <p:sp>
        <p:nvSpPr>
          <p:cNvPr id="20" name="Freeform 20"/>
          <p:cNvSpPr/>
          <p:nvPr/>
        </p:nvSpPr>
        <p:spPr>
          <a:xfrm>
            <a:off x="10730731" y="7874324"/>
            <a:ext cx="1057645" cy="1371339"/>
          </a:xfrm>
          <a:custGeom>
            <a:avLst/>
            <a:gdLst/>
            <a:ahLst/>
            <a:cxnLst/>
            <a:rect l="l" t="t" r="r" b="b"/>
            <a:pathLst>
              <a:path w="1057645" h="1371339">
                <a:moveTo>
                  <a:pt x="0" y="0"/>
                </a:moveTo>
                <a:lnTo>
                  <a:pt x="1057645" y="0"/>
                </a:lnTo>
                <a:lnTo>
                  <a:pt x="1057645" y="1371339"/>
                </a:lnTo>
                <a:lnTo>
                  <a:pt x="0" y="1371339"/>
                </a:lnTo>
                <a:lnTo>
                  <a:pt x="0" y="0"/>
                </a:lnTo>
                <a:close/>
              </a:path>
            </a:pathLst>
          </a:custGeom>
          <a:blipFill>
            <a:blip r:embed="rId4"/>
            <a:stretch>
              <a:fillRect/>
            </a:stretch>
          </a:blipFill>
        </p:spPr>
      </p:sp>
      <p:sp>
        <p:nvSpPr>
          <p:cNvPr id="21" name="Freeform 21"/>
          <p:cNvSpPr/>
          <p:nvPr/>
        </p:nvSpPr>
        <p:spPr>
          <a:xfrm>
            <a:off x="10398225" y="1321572"/>
            <a:ext cx="1759647" cy="879823"/>
          </a:xfrm>
          <a:custGeom>
            <a:avLst/>
            <a:gdLst/>
            <a:ahLst/>
            <a:cxnLst/>
            <a:rect l="l" t="t" r="r" b="b"/>
            <a:pathLst>
              <a:path w="1759647" h="879823">
                <a:moveTo>
                  <a:pt x="0" y="0"/>
                </a:moveTo>
                <a:lnTo>
                  <a:pt x="1759646" y="0"/>
                </a:lnTo>
                <a:lnTo>
                  <a:pt x="1759646" y="879823"/>
                </a:lnTo>
                <a:lnTo>
                  <a:pt x="0" y="879823"/>
                </a:lnTo>
                <a:lnTo>
                  <a:pt x="0" y="0"/>
                </a:lnTo>
                <a:close/>
              </a:path>
            </a:pathLst>
          </a:custGeom>
          <a:blipFill>
            <a:blip r:embed="rId5"/>
            <a:stretch>
              <a:fillRect/>
            </a:stretch>
          </a:blipFill>
        </p:spPr>
      </p:sp>
      <p:sp>
        <p:nvSpPr>
          <p:cNvPr id="22" name="Freeform 22"/>
          <p:cNvSpPr/>
          <p:nvPr/>
        </p:nvSpPr>
        <p:spPr>
          <a:xfrm>
            <a:off x="149816" y="5875940"/>
            <a:ext cx="7864434" cy="4256625"/>
          </a:xfrm>
          <a:custGeom>
            <a:avLst/>
            <a:gdLst/>
            <a:ahLst/>
            <a:cxnLst/>
            <a:rect l="l" t="t" r="r" b="b"/>
            <a:pathLst>
              <a:path w="7864434" h="4256625">
                <a:moveTo>
                  <a:pt x="0" y="0"/>
                </a:moveTo>
                <a:lnTo>
                  <a:pt x="7864434" y="0"/>
                </a:lnTo>
                <a:lnTo>
                  <a:pt x="7864434" y="4256625"/>
                </a:lnTo>
                <a:lnTo>
                  <a:pt x="0" y="4256625"/>
                </a:lnTo>
                <a:lnTo>
                  <a:pt x="0" y="0"/>
                </a:lnTo>
                <a:close/>
              </a:path>
            </a:pathLst>
          </a:custGeom>
          <a:blipFill>
            <a:blip r:embed="rId6"/>
            <a:stretch>
              <a:fillRect/>
            </a:stretch>
          </a:blipFill>
        </p:spPr>
      </p:sp>
      <p:sp>
        <p:nvSpPr>
          <p:cNvPr id="23" name="TextBox 23"/>
          <p:cNvSpPr txBox="1"/>
          <p:nvPr/>
        </p:nvSpPr>
        <p:spPr>
          <a:xfrm>
            <a:off x="-193726" y="1169172"/>
            <a:ext cx="8331801" cy="2787649"/>
          </a:xfrm>
          <a:prstGeom prst="rect">
            <a:avLst/>
          </a:prstGeom>
        </p:spPr>
        <p:txBody>
          <a:bodyPr lIns="0" tIns="0" rIns="0" bIns="0" rtlCol="0" anchor="t">
            <a:spAutoFit/>
          </a:bodyPr>
          <a:lstStyle/>
          <a:p>
            <a:pPr marL="0" lvl="0" indent="0" algn="ctr">
              <a:lnSpc>
                <a:spcPts val="11200"/>
              </a:lnSpc>
              <a:spcBef>
                <a:spcPct val="0"/>
              </a:spcBef>
            </a:pPr>
            <a:r>
              <a:rPr lang="en-US" sz="8000">
                <a:solidFill>
                  <a:srgbClr val="FFFFFF"/>
                </a:solidFill>
                <a:latin typeface="Gliker"/>
                <a:ea typeface="Gliker"/>
                <a:cs typeface="Gliker"/>
                <a:sym typeface="Gliker"/>
              </a:rPr>
              <a:t>DİJİTAL OKURYAZARLIK</a:t>
            </a:r>
          </a:p>
        </p:txBody>
      </p:sp>
      <p:sp>
        <p:nvSpPr>
          <p:cNvPr id="24" name="TextBox 24"/>
          <p:cNvSpPr txBox="1"/>
          <p:nvPr/>
        </p:nvSpPr>
        <p:spPr>
          <a:xfrm>
            <a:off x="12774887" y="7867684"/>
            <a:ext cx="4005707" cy="1346518"/>
          </a:xfrm>
          <a:prstGeom prst="rect">
            <a:avLst/>
          </a:prstGeom>
        </p:spPr>
        <p:txBody>
          <a:bodyPr lIns="0" tIns="0" rIns="0" bIns="0" rtlCol="0" anchor="t">
            <a:spAutoFit/>
          </a:bodyPr>
          <a:lstStyle/>
          <a:p>
            <a:pPr algn="ctr">
              <a:lnSpc>
                <a:spcPts val="3542"/>
              </a:lnSpc>
            </a:pPr>
            <a:r>
              <a:rPr lang="en-US" sz="2724">
                <a:solidFill>
                  <a:srgbClr val="000000"/>
                </a:solidFill>
                <a:latin typeface="Questrial"/>
                <a:ea typeface="Questrial"/>
                <a:cs typeface="Questrial"/>
                <a:sym typeface="Questrial"/>
              </a:rPr>
              <a:t>Dijital ortamlarda uygun içerikler üretmek ve kullanmak</a:t>
            </a:r>
          </a:p>
        </p:txBody>
      </p:sp>
      <p:sp>
        <p:nvSpPr>
          <p:cNvPr id="25" name="TextBox 25"/>
          <p:cNvSpPr txBox="1"/>
          <p:nvPr/>
        </p:nvSpPr>
        <p:spPr>
          <a:xfrm>
            <a:off x="12774887" y="3344535"/>
            <a:ext cx="4005707" cy="1346518"/>
          </a:xfrm>
          <a:prstGeom prst="rect">
            <a:avLst/>
          </a:prstGeom>
        </p:spPr>
        <p:txBody>
          <a:bodyPr lIns="0" tIns="0" rIns="0" bIns="0" rtlCol="0" anchor="t">
            <a:spAutoFit/>
          </a:bodyPr>
          <a:lstStyle/>
          <a:p>
            <a:pPr algn="ctr">
              <a:lnSpc>
                <a:spcPts val="3542"/>
              </a:lnSpc>
            </a:pPr>
            <a:r>
              <a:rPr lang="en-US" sz="2724">
                <a:solidFill>
                  <a:srgbClr val="000000"/>
                </a:solidFill>
                <a:latin typeface="Questrial"/>
                <a:ea typeface="Questrial"/>
                <a:cs typeface="Questrial"/>
                <a:sym typeface="Questrial"/>
              </a:rPr>
              <a:t>Çevrimiçi bilgilere eleştirel şekilde bakıp, analiz edebilmek</a:t>
            </a:r>
          </a:p>
        </p:txBody>
      </p:sp>
      <p:sp>
        <p:nvSpPr>
          <p:cNvPr id="26" name="TextBox 26"/>
          <p:cNvSpPr txBox="1"/>
          <p:nvPr/>
        </p:nvSpPr>
        <p:spPr>
          <a:xfrm>
            <a:off x="12774887" y="5793319"/>
            <a:ext cx="4005707" cy="898843"/>
          </a:xfrm>
          <a:prstGeom prst="rect">
            <a:avLst/>
          </a:prstGeom>
        </p:spPr>
        <p:txBody>
          <a:bodyPr lIns="0" tIns="0" rIns="0" bIns="0" rtlCol="0" anchor="t">
            <a:spAutoFit/>
          </a:bodyPr>
          <a:lstStyle/>
          <a:p>
            <a:pPr algn="ctr">
              <a:lnSpc>
                <a:spcPts val="3542"/>
              </a:lnSpc>
            </a:pPr>
            <a:r>
              <a:rPr lang="en-US" sz="2724">
                <a:solidFill>
                  <a:srgbClr val="000000"/>
                </a:solidFill>
                <a:latin typeface="Questrial"/>
                <a:ea typeface="Questrial"/>
                <a:cs typeface="Questrial"/>
                <a:sym typeface="Questrial"/>
              </a:rPr>
              <a:t>Çevrimiçi uygulamaları doğru şekilde kullanm</a:t>
            </a:r>
          </a:p>
        </p:txBody>
      </p:sp>
      <p:sp>
        <p:nvSpPr>
          <p:cNvPr id="27" name="TextBox 27"/>
          <p:cNvSpPr txBox="1"/>
          <p:nvPr/>
        </p:nvSpPr>
        <p:spPr>
          <a:xfrm>
            <a:off x="12774887" y="1292521"/>
            <a:ext cx="4005707" cy="898843"/>
          </a:xfrm>
          <a:prstGeom prst="rect">
            <a:avLst/>
          </a:prstGeom>
        </p:spPr>
        <p:txBody>
          <a:bodyPr lIns="0" tIns="0" rIns="0" bIns="0" rtlCol="0" anchor="t">
            <a:spAutoFit/>
          </a:bodyPr>
          <a:lstStyle/>
          <a:p>
            <a:pPr algn="ctr">
              <a:lnSpc>
                <a:spcPts val="3542"/>
              </a:lnSpc>
            </a:pPr>
            <a:r>
              <a:rPr lang="en-US" sz="2724">
                <a:solidFill>
                  <a:srgbClr val="000000"/>
                </a:solidFill>
                <a:latin typeface="Questrial"/>
                <a:ea typeface="Questrial"/>
                <a:cs typeface="Questrial"/>
                <a:sym typeface="Questrial"/>
              </a:rPr>
              <a:t>Çevrimiçi dünyadaki</a:t>
            </a:r>
          </a:p>
          <a:p>
            <a:pPr algn="ctr">
              <a:lnSpc>
                <a:spcPts val="3542"/>
              </a:lnSpc>
            </a:pPr>
            <a:r>
              <a:rPr lang="en-US" sz="2724">
                <a:solidFill>
                  <a:srgbClr val="000000"/>
                </a:solidFill>
                <a:latin typeface="Questrial"/>
                <a:ea typeface="Questrial"/>
                <a:cs typeface="Questrial"/>
                <a:sym typeface="Questrial"/>
              </a:rPr>
              <a:t>uygulamaları bilmek</a:t>
            </a:r>
          </a:p>
        </p:txBody>
      </p:sp>
      <p:sp>
        <p:nvSpPr>
          <p:cNvPr id="28" name="TextBox 28"/>
          <p:cNvSpPr txBox="1"/>
          <p:nvPr/>
        </p:nvSpPr>
        <p:spPr>
          <a:xfrm>
            <a:off x="8479593" y="1466700"/>
            <a:ext cx="1761815" cy="5238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000000"/>
                </a:solidFill>
                <a:latin typeface="Questrial"/>
                <a:ea typeface="Questrial"/>
                <a:cs typeface="Questrial"/>
                <a:sym typeface="Questrial"/>
              </a:rPr>
              <a:t>BİLMEK</a:t>
            </a:r>
          </a:p>
        </p:txBody>
      </p:sp>
      <p:sp>
        <p:nvSpPr>
          <p:cNvPr id="29" name="TextBox 29"/>
          <p:cNvSpPr txBox="1"/>
          <p:nvPr/>
        </p:nvSpPr>
        <p:spPr>
          <a:xfrm>
            <a:off x="8536743" y="3474869"/>
            <a:ext cx="1761815" cy="10572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000000"/>
                </a:solidFill>
                <a:latin typeface="Questrial"/>
                <a:ea typeface="Questrial"/>
                <a:cs typeface="Questrial"/>
                <a:sym typeface="Questrial"/>
              </a:rPr>
              <a:t>BAKIŞ AÇISI</a:t>
            </a:r>
          </a:p>
        </p:txBody>
      </p:sp>
      <p:sp>
        <p:nvSpPr>
          <p:cNvPr id="30" name="TextBox 30"/>
          <p:cNvSpPr txBox="1"/>
          <p:nvPr/>
        </p:nvSpPr>
        <p:spPr>
          <a:xfrm>
            <a:off x="8479593" y="5699816"/>
            <a:ext cx="2094321" cy="10572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000000"/>
                </a:solidFill>
                <a:latin typeface="Questrial"/>
                <a:ea typeface="Questrial"/>
                <a:cs typeface="Questrial"/>
                <a:sym typeface="Questrial"/>
              </a:rPr>
              <a:t>DOĞRU KULLANIM</a:t>
            </a:r>
          </a:p>
        </p:txBody>
      </p:sp>
      <p:sp>
        <p:nvSpPr>
          <p:cNvPr id="31" name="TextBox 31"/>
          <p:cNvSpPr txBox="1"/>
          <p:nvPr/>
        </p:nvSpPr>
        <p:spPr>
          <a:xfrm>
            <a:off x="8697258" y="7998018"/>
            <a:ext cx="1761815" cy="10572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000000"/>
                </a:solidFill>
                <a:latin typeface="Questrial"/>
                <a:ea typeface="Questrial"/>
                <a:cs typeface="Questrial"/>
                <a:sym typeface="Questrial"/>
              </a:rPr>
              <a:t>UYGUN İÇERİK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4A9A"/>
        </a:solidFill>
        <a:effectLst/>
      </p:bgPr>
    </p:bg>
    <p:spTree>
      <p:nvGrpSpPr>
        <p:cNvPr id="1" name=""/>
        <p:cNvGrpSpPr/>
        <p:nvPr/>
      </p:nvGrpSpPr>
      <p:grpSpPr>
        <a:xfrm>
          <a:off x="0" y="0"/>
          <a:ext cx="0" cy="0"/>
          <a:chOff x="0" y="0"/>
          <a:chExt cx="0" cy="0"/>
        </a:xfrm>
      </p:grpSpPr>
      <p:grpSp>
        <p:nvGrpSpPr>
          <p:cNvPr id="2" name="Group 2"/>
          <p:cNvGrpSpPr/>
          <p:nvPr/>
        </p:nvGrpSpPr>
        <p:grpSpPr>
          <a:xfrm>
            <a:off x="1592349" y="2579866"/>
            <a:ext cx="7296123" cy="2779807"/>
            <a:chOff x="0" y="0"/>
            <a:chExt cx="2581191" cy="983428"/>
          </a:xfrm>
        </p:grpSpPr>
        <p:sp>
          <p:nvSpPr>
            <p:cNvPr id="3" name="Freeform 3"/>
            <p:cNvSpPr/>
            <p:nvPr/>
          </p:nvSpPr>
          <p:spPr>
            <a:xfrm>
              <a:off x="0" y="0"/>
              <a:ext cx="2581191" cy="983428"/>
            </a:xfrm>
            <a:custGeom>
              <a:avLst/>
              <a:gdLst/>
              <a:ahLst/>
              <a:cxnLst/>
              <a:rect l="l" t="t" r="r" b="b"/>
              <a:pathLst>
                <a:path w="2581191" h="983428">
                  <a:moveTo>
                    <a:pt x="2456731" y="983428"/>
                  </a:moveTo>
                  <a:lnTo>
                    <a:pt x="124460" y="983428"/>
                  </a:lnTo>
                  <a:cubicBezTo>
                    <a:pt x="55880" y="983428"/>
                    <a:pt x="0" y="927548"/>
                    <a:pt x="0" y="858968"/>
                  </a:cubicBezTo>
                  <a:lnTo>
                    <a:pt x="0" y="124460"/>
                  </a:lnTo>
                  <a:cubicBezTo>
                    <a:pt x="0" y="55880"/>
                    <a:pt x="55880" y="0"/>
                    <a:pt x="124460" y="0"/>
                  </a:cubicBezTo>
                  <a:lnTo>
                    <a:pt x="2456731" y="0"/>
                  </a:lnTo>
                  <a:cubicBezTo>
                    <a:pt x="2525311" y="0"/>
                    <a:pt x="2581191" y="55880"/>
                    <a:pt x="2581191" y="124460"/>
                  </a:cubicBezTo>
                  <a:lnTo>
                    <a:pt x="2581191" y="858968"/>
                  </a:lnTo>
                  <a:cubicBezTo>
                    <a:pt x="2581191" y="927548"/>
                    <a:pt x="2525311" y="983428"/>
                    <a:pt x="2456731" y="983428"/>
                  </a:cubicBezTo>
                  <a:close/>
                </a:path>
              </a:pathLst>
            </a:custGeom>
            <a:solidFill>
              <a:srgbClr val="5469FA">
                <a:alpha val="71765"/>
              </a:srgbClr>
            </a:solidFill>
          </p:spPr>
        </p:sp>
      </p:grpSp>
      <p:grpSp>
        <p:nvGrpSpPr>
          <p:cNvPr id="4" name="Group 4"/>
          <p:cNvGrpSpPr/>
          <p:nvPr/>
        </p:nvGrpSpPr>
        <p:grpSpPr>
          <a:xfrm>
            <a:off x="1592349" y="3509403"/>
            <a:ext cx="7296123" cy="1866720"/>
            <a:chOff x="0" y="0"/>
            <a:chExt cx="2581191" cy="660400"/>
          </a:xfrm>
        </p:grpSpPr>
        <p:sp>
          <p:nvSpPr>
            <p:cNvPr id="5" name="Freeform 5"/>
            <p:cNvSpPr/>
            <p:nvPr/>
          </p:nvSpPr>
          <p:spPr>
            <a:xfrm>
              <a:off x="0" y="0"/>
              <a:ext cx="2581191" cy="660400"/>
            </a:xfrm>
            <a:custGeom>
              <a:avLst/>
              <a:gdLst/>
              <a:ahLst/>
              <a:cxnLst/>
              <a:rect l="l" t="t" r="r" b="b"/>
              <a:pathLst>
                <a:path w="2581191" h="660400">
                  <a:moveTo>
                    <a:pt x="2456731" y="660400"/>
                  </a:moveTo>
                  <a:lnTo>
                    <a:pt x="124460" y="660400"/>
                  </a:lnTo>
                  <a:cubicBezTo>
                    <a:pt x="55880" y="660400"/>
                    <a:pt x="0" y="604520"/>
                    <a:pt x="0" y="535940"/>
                  </a:cubicBezTo>
                  <a:lnTo>
                    <a:pt x="0" y="124460"/>
                  </a:lnTo>
                  <a:cubicBezTo>
                    <a:pt x="0" y="55880"/>
                    <a:pt x="55880" y="0"/>
                    <a:pt x="124460" y="0"/>
                  </a:cubicBezTo>
                  <a:lnTo>
                    <a:pt x="2456731" y="0"/>
                  </a:lnTo>
                  <a:cubicBezTo>
                    <a:pt x="2525311" y="0"/>
                    <a:pt x="2581191" y="55880"/>
                    <a:pt x="2581191" y="124460"/>
                  </a:cubicBezTo>
                  <a:lnTo>
                    <a:pt x="2581191" y="535940"/>
                  </a:lnTo>
                  <a:cubicBezTo>
                    <a:pt x="2581191" y="604520"/>
                    <a:pt x="2525311" y="660400"/>
                    <a:pt x="2456731" y="660400"/>
                  </a:cubicBezTo>
                  <a:close/>
                </a:path>
              </a:pathLst>
            </a:custGeom>
            <a:solidFill>
              <a:srgbClr val="5469FA"/>
            </a:solidFill>
          </p:spPr>
        </p:sp>
      </p:grpSp>
      <p:sp>
        <p:nvSpPr>
          <p:cNvPr id="6" name="TextBox 6"/>
          <p:cNvSpPr txBox="1"/>
          <p:nvPr/>
        </p:nvSpPr>
        <p:spPr>
          <a:xfrm>
            <a:off x="3564269" y="3664729"/>
            <a:ext cx="5414271" cy="1346518"/>
          </a:xfrm>
          <a:prstGeom prst="rect">
            <a:avLst/>
          </a:prstGeom>
        </p:spPr>
        <p:txBody>
          <a:bodyPr lIns="0" tIns="0" rIns="0" bIns="0" rtlCol="0" anchor="t">
            <a:spAutoFit/>
          </a:bodyPr>
          <a:lstStyle/>
          <a:p>
            <a:pPr algn="ctr">
              <a:lnSpc>
                <a:spcPts val="3542"/>
              </a:lnSpc>
            </a:pPr>
            <a:r>
              <a:rPr lang="en-US" sz="2724">
                <a:solidFill>
                  <a:srgbClr val="FFFFFF"/>
                </a:solidFill>
                <a:latin typeface="Questrial"/>
                <a:ea typeface="Questrial"/>
                <a:cs typeface="Questrial"/>
                <a:sym typeface="Questrial"/>
              </a:rPr>
              <a:t>İçeriğin başlığını ya da bir</a:t>
            </a:r>
          </a:p>
          <a:p>
            <a:pPr algn="ctr">
              <a:lnSpc>
                <a:spcPts val="3542"/>
              </a:lnSpc>
            </a:pPr>
            <a:r>
              <a:rPr lang="en-US" sz="2724">
                <a:solidFill>
                  <a:srgbClr val="FFFFFF"/>
                </a:solidFill>
                <a:latin typeface="Questrial"/>
                <a:ea typeface="Questrial"/>
                <a:cs typeface="Questrial"/>
                <a:sym typeface="Questrial"/>
              </a:rPr>
              <a:t>bölümünü değil tamamını incele enerji ve katılım motivasyonu</a:t>
            </a:r>
          </a:p>
        </p:txBody>
      </p:sp>
      <p:grpSp>
        <p:nvGrpSpPr>
          <p:cNvPr id="7" name="Group 7"/>
          <p:cNvGrpSpPr/>
          <p:nvPr/>
        </p:nvGrpSpPr>
        <p:grpSpPr>
          <a:xfrm>
            <a:off x="1592349" y="3509403"/>
            <a:ext cx="2194694" cy="1866720"/>
            <a:chOff x="0" y="0"/>
            <a:chExt cx="776429" cy="660400"/>
          </a:xfrm>
        </p:grpSpPr>
        <p:sp>
          <p:nvSpPr>
            <p:cNvPr id="8" name="Freeform 8"/>
            <p:cNvSpPr/>
            <p:nvPr/>
          </p:nvSpPr>
          <p:spPr>
            <a:xfrm>
              <a:off x="0" y="0"/>
              <a:ext cx="776429" cy="660400"/>
            </a:xfrm>
            <a:custGeom>
              <a:avLst/>
              <a:gdLst/>
              <a:ahLst/>
              <a:cxnLst/>
              <a:rect l="l" t="t" r="r" b="b"/>
              <a:pathLst>
                <a:path w="776429" h="660400">
                  <a:moveTo>
                    <a:pt x="651969" y="660400"/>
                  </a:moveTo>
                  <a:lnTo>
                    <a:pt x="124460" y="660400"/>
                  </a:lnTo>
                  <a:cubicBezTo>
                    <a:pt x="55880" y="660400"/>
                    <a:pt x="0" y="604520"/>
                    <a:pt x="0" y="535940"/>
                  </a:cubicBezTo>
                  <a:lnTo>
                    <a:pt x="0" y="124460"/>
                  </a:lnTo>
                  <a:cubicBezTo>
                    <a:pt x="0" y="55880"/>
                    <a:pt x="55880" y="0"/>
                    <a:pt x="124460" y="0"/>
                  </a:cubicBezTo>
                  <a:lnTo>
                    <a:pt x="651969" y="0"/>
                  </a:lnTo>
                  <a:cubicBezTo>
                    <a:pt x="720549" y="0"/>
                    <a:pt x="776429" y="55880"/>
                    <a:pt x="776429" y="124460"/>
                  </a:cubicBezTo>
                  <a:lnTo>
                    <a:pt x="776429" y="535940"/>
                  </a:lnTo>
                  <a:cubicBezTo>
                    <a:pt x="776429" y="604520"/>
                    <a:pt x="720549" y="660400"/>
                    <a:pt x="651969" y="660400"/>
                  </a:cubicBezTo>
                  <a:close/>
                </a:path>
              </a:pathLst>
            </a:custGeom>
            <a:solidFill>
              <a:srgbClr val="5469FA"/>
            </a:solidFill>
          </p:spPr>
        </p:sp>
      </p:grpSp>
      <p:grpSp>
        <p:nvGrpSpPr>
          <p:cNvPr id="9" name="Group 9"/>
          <p:cNvGrpSpPr/>
          <p:nvPr/>
        </p:nvGrpSpPr>
        <p:grpSpPr>
          <a:xfrm>
            <a:off x="1606682" y="6300047"/>
            <a:ext cx="7296123" cy="2779807"/>
            <a:chOff x="0" y="0"/>
            <a:chExt cx="2581191" cy="983428"/>
          </a:xfrm>
        </p:grpSpPr>
        <p:sp>
          <p:nvSpPr>
            <p:cNvPr id="10" name="Freeform 10"/>
            <p:cNvSpPr/>
            <p:nvPr/>
          </p:nvSpPr>
          <p:spPr>
            <a:xfrm>
              <a:off x="0" y="0"/>
              <a:ext cx="2581191" cy="983428"/>
            </a:xfrm>
            <a:custGeom>
              <a:avLst/>
              <a:gdLst/>
              <a:ahLst/>
              <a:cxnLst/>
              <a:rect l="l" t="t" r="r" b="b"/>
              <a:pathLst>
                <a:path w="2581191" h="983428">
                  <a:moveTo>
                    <a:pt x="2456731" y="983428"/>
                  </a:moveTo>
                  <a:lnTo>
                    <a:pt x="124460" y="983428"/>
                  </a:lnTo>
                  <a:cubicBezTo>
                    <a:pt x="55880" y="983428"/>
                    <a:pt x="0" y="927548"/>
                    <a:pt x="0" y="858968"/>
                  </a:cubicBezTo>
                  <a:lnTo>
                    <a:pt x="0" y="124460"/>
                  </a:lnTo>
                  <a:cubicBezTo>
                    <a:pt x="0" y="55880"/>
                    <a:pt x="55880" y="0"/>
                    <a:pt x="124460" y="0"/>
                  </a:cubicBezTo>
                  <a:lnTo>
                    <a:pt x="2456731" y="0"/>
                  </a:lnTo>
                  <a:cubicBezTo>
                    <a:pt x="2525311" y="0"/>
                    <a:pt x="2581191" y="55880"/>
                    <a:pt x="2581191" y="124460"/>
                  </a:cubicBezTo>
                  <a:lnTo>
                    <a:pt x="2581191" y="858968"/>
                  </a:lnTo>
                  <a:cubicBezTo>
                    <a:pt x="2581191" y="927548"/>
                    <a:pt x="2525311" y="983428"/>
                    <a:pt x="2456731" y="983428"/>
                  </a:cubicBezTo>
                  <a:close/>
                </a:path>
              </a:pathLst>
            </a:custGeom>
            <a:solidFill>
              <a:srgbClr val="5469FA">
                <a:alpha val="71765"/>
              </a:srgbClr>
            </a:solidFill>
          </p:spPr>
        </p:sp>
      </p:grpSp>
      <p:grpSp>
        <p:nvGrpSpPr>
          <p:cNvPr id="11" name="Group 11"/>
          <p:cNvGrpSpPr/>
          <p:nvPr/>
        </p:nvGrpSpPr>
        <p:grpSpPr>
          <a:xfrm>
            <a:off x="1606682" y="7229585"/>
            <a:ext cx="7296123" cy="1866720"/>
            <a:chOff x="0" y="0"/>
            <a:chExt cx="2581191" cy="660400"/>
          </a:xfrm>
        </p:grpSpPr>
        <p:sp>
          <p:nvSpPr>
            <p:cNvPr id="12" name="Freeform 12"/>
            <p:cNvSpPr/>
            <p:nvPr/>
          </p:nvSpPr>
          <p:spPr>
            <a:xfrm>
              <a:off x="0" y="0"/>
              <a:ext cx="2581191" cy="660400"/>
            </a:xfrm>
            <a:custGeom>
              <a:avLst/>
              <a:gdLst/>
              <a:ahLst/>
              <a:cxnLst/>
              <a:rect l="l" t="t" r="r" b="b"/>
              <a:pathLst>
                <a:path w="2581191" h="660400">
                  <a:moveTo>
                    <a:pt x="2456731" y="660400"/>
                  </a:moveTo>
                  <a:lnTo>
                    <a:pt x="124460" y="660400"/>
                  </a:lnTo>
                  <a:cubicBezTo>
                    <a:pt x="55880" y="660400"/>
                    <a:pt x="0" y="604520"/>
                    <a:pt x="0" y="535940"/>
                  </a:cubicBezTo>
                  <a:lnTo>
                    <a:pt x="0" y="124460"/>
                  </a:lnTo>
                  <a:cubicBezTo>
                    <a:pt x="0" y="55880"/>
                    <a:pt x="55880" y="0"/>
                    <a:pt x="124460" y="0"/>
                  </a:cubicBezTo>
                  <a:lnTo>
                    <a:pt x="2456731" y="0"/>
                  </a:lnTo>
                  <a:cubicBezTo>
                    <a:pt x="2525311" y="0"/>
                    <a:pt x="2581191" y="55880"/>
                    <a:pt x="2581191" y="124460"/>
                  </a:cubicBezTo>
                  <a:lnTo>
                    <a:pt x="2581191" y="535940"/>
                  </a:lnTo>
                  <a:cubicBezTo>
                    <a:pt x="2581191" y="604520"/>
                    <a:pt x="2525311" y="660400"/>
                    <a:pt x="2456731" y="660400"/>
                  </a:cubicBezTo>
                  <a:close/>
                </a:path>
              </a:pathLst>
            </a:custGeom>
            <a:solidFill>
              <a:srgbClr val="5469FA"/>
            </a:solidFill>
          </p:spPr>
        </p:sp>
      </p:grpSp>
      <p:grpSp>
        <p:nvGrpSpPr>
          <p:cNvPr id="13" name="Group 13"/>
          <p:cNvGrpSpPr/>
          <p:nvPr/>
        </p:nvGrpSpPr>
        <p:grpSpPr>
          <a:xfrm>
            <a:off x="9873109" y="2579866"/>
            <a:ext cx="7296123" cy="2779807"/>
            <a:chOff x="0" y="0"/>
            <a:chExt cx="2581191" cy="983428"/>
          </a:xfrm>
        </p:grpSpPr>
        <p:sp>
          <p:nvSpPr>
            <p:cNvPr id="14" name="Freeform 14"/>
            <p:cNvSpPr/>
            <p:nvPr/>
          </p:nvSpPr>
          <p:spPr>
            <a:xfrm>
              <a:off x="0" y="0"/>
              <a:ext cx="2581191" cy="983428"/>
            </a:xfrm>
            <a:custGeom>
              <a:avLst/>
              <a:gdLst/>
              <a:ahLst/>
              <a:cxnLst/>
              <a:rect l="l" t="t" r="r" b="b"/>
              <a:pathLst>
                <a:path w="2581191" h="983428">
                  <a:moveTo>
                    <a:pt x="2456731" y="983428"/>
                  </a:moveTo>
                  <a:lnTo>
                    <a:pt x="124460" y="983428"/>
                  </a:lnTo>
                  <a:cubicBezTo>
                    <a:pt x="55880" y="983428"/>
                    <a:pt x="0" y="927548"/>
                    <a:pt x="0" y="858968"/>
                  </a:cubicBezTo>
                  <a:lnTo>
                    <a:pt x="0" y="124460"/>
                  </a:lnTo>
                  <a:cubicBezTo>
                    <a:pt x="0" y="55880"/>
                    <a:pt x="55880" y="0"/>
                    <a:pt x="124460" y="0"/>
                  </a:cubicBezTo>
                  <a:lnTo>
                    <a:pt x="2456731" y="0"/>
                  </a:lnTo>
                  <a:cubicBezTo>
                    <a:pt x="2525311" y="0"/>
                    <a:pt x="2581191" y="55880"/>
                    <a:pt x="2581191" y="124460"/>
                  </a:cubicBezTo>
                  <a:lnTo>
                    <a:pt x="2581191" y="858968"/>
                  </a:lnTo>
                  <a:cubicBezTo>
                    <a:pt x="2581191" y="927548"/>
                    <a:pt x="2525311" y="983428"/>
                    <a:pt x="2456731" y="983428"/>
                  </a:cubicBezTo>
                  <a:close/>
                </a:path>
              </a:pathLst>
            </a:custGeom>
            <a:solidFill>
              <a:srgbClr val="5469FA">
                <a:alpha val="71765"/>
              </a:srgbClr>
            </a:solidFill>
          </p:spPr>
        </p:sp>
      </p:grpSp>
      <p:grpSp>
        <p:nvGrpSpPr>
          <p:cNvPr id="15" name="Group 15"/>
          <p:cNvGrpSpPr/>
          <p:nvPr/>
        </p:nvGrpSpPr>
        <p:grpSpPr>
          <a:xfrm>
            <a:off x="9873109" y="3509403"/>
            <a:ext cx="7296123" cy="1866720"/>
            <a:chOff x="0" y="0"/>
            <a:chExt cx="2581191" cy="660400"/>
          </a:xfrm>
        </p:grpSpPr>
        <p:sp>
          <p:nvSpPr>
            <p:cNvPr id="16" name="Freeform 16"/>
            <p:cNvSpPr/>
            <p:nvPr/>
          </p:nvSpPr>
          <p:spPr>
            <a:xfrm>
              <a:off x="0" y="0"/>
              <a:ext cx="2581191" cy="660400"/>
            </a:xfrm>
            <a:custGeom>
              <a:avLst/>
              <a:gdLst/>
              <a:ahLst/>
              <a:cxnLst/>
              <a:rect l="l" t="t" r="r" b="b"/>
              <a:pathLst>
                <a:path w="2581191" h="660400">
                  <a:moveTo>
                    <a:pt x="2456731" y="660400"/>
                  </a:moveTo>
                  <a:lnTo>
                    <a:pt x="124460" y="660400"/>
                  </a:lnTo>
                  <a:cubicBezTo>
                    <a:pt x="55880" y="660400"/>
                    <a:pt x="0" y="604520"/>
                    <a:pt x="0" y="535940"/>
                  </a:cubicBezTo>
                  <a:lnTo>
                    <a:pt x="0" y="124460"/>
                  </a:lnTo>
                  <a:cubicBezTo>
                    <a:pt x="0" y="55880"/>
                    <a:pt x="55880" y="0"/>
                    <a:pt x="124460" y="0"/>
                  </a:cubicBezTo>
                  <a:lnTo>
                    <a:pt x="2456731" y="0"/>
                  </a:lnTo>
                  <a:cubicBezTo>
                    <a:pt x="2525311" y="0"/>
                    <a:pt x="2581191" y="55880"/>
                    <a:pt x="2581191" y="124460"/>
                  </a:cubicBezTo>
                  <a:lnTo>
                    <a:pt x="2581191" y="535940"/>
                  </a:lnTo>
                  <a:cubicBezTo>
                    <a:pt x="2581191" y="604520"/>
                    <a:pt x="2525311" y="660400"/>
                    <a:pt x="2456731" y="660400"/>
                  </a:cubicBezTo>
                  <a:close/>
                </a:path>
              </a:pathLst>
            </a:custGeom>
            <a:solidFill>
              <a:srgbClr val="5469FA"/>
            </a:solidFill>
          </p:spPr>
        </p:sp>
      </p:grpSp>
      <p:grpSp>
        <p:nvGrpSpPr>
          <p:cNvPr id="17" name="Group 17"/>
          <p:cNvGrpSpPr/>
          <p:nvPr/>
        </p:nvGrpSpPr>
        <p:grpSpPr>
          <a:xfrm>
            <a:off x="9783040" y="6300047"/>
            <a:ext cx="7296123" cy="2779807"/>
            <a:chOff x="0" y="0"/>
            <a:chExt cx="2581191" cy="983428"/>
          </a:xfrm>
        </p:grpSpPr>
        <p:sp>
          <p:nvSpPr>
            <p:cNvPr id="18" name="Freeform 18"/>
            <p:cNvSpPr/>
            <p:nvPr/>
          </p:nvSpPr>
          <p:spPr>
            <a:xfrm>
              <a:off x="0" y="0"/>
              <a:ext cx="2581191" cy="983428"/>
            </a:xfrm>
            <a:custGeom>
              <a:avLst/>
              <a:gdLst/>
              <a:ahLst/>
              <a:cxnLst/>
              <a:rect l="l" t="t" r="r" b="b"/>
              <a:pathLst>
                <a:path w="2581191" h="983428">
                  <a:moveTo>
                    <a:pt x="2456731" y="983428"/>
                  </a:moveTo>
                  <a:lnTo>
                    <a:pt x="124460" y="983428"/>
                  </a:lnTo>
                  <a:cubicBezTo>
                    <a:pt x="55880" y="983428"/>
                    <a:pt x="0" y="927548"/>
                    <a:pt x="0" y="858968"/>
                  </a:cubicBezTo>
                  <a:lnTo>
                    <a:pt x="0" y="124460"/>
                  </a:lnTo>
                  <a:cubicBezTo>
                    <a:pt x="0" y="55880"/>
                    <a:pt x="55880" y="0"/>
                    <a:pt x="124460" y="0"/>
                  </a:cubicBezTo>
                  <a:lnTo>
                    <a:pt x="2456731" y="0"/>
                  </a:lnTo>
                  <a:cubicBezTo>
                    <a:pt x="2525311" y="0"/>
                    <a:pt x="2581191" y="55880"/>
                    <a:pt x="2581191" y="124460"/>
                  </a:cubicBezTo>
                  <a:lnTo>
                    <a:pt x="2581191" y="858968"/>
                  </a:lnTo>
                  <a:cubicBezTo>
                    <a:pt x="2581191" y="927548"/>
                    <a:pt x="2525311" y="983428"/>
                    <a:pt x="2456731" y="983428"/>
                  </a:cubicBezTo>
                  <a:close/>
                </a:path>
              </a:pathLst>
            </a:custGeom>
            <a:solidFill>
              <a:srgbClr val="5469FA">
                <a:alpha val="71765"/>
              </a:srgbClr>
            </a:solidFill>
          </p:spPr>
        </p:sp>
      </p:grpSp>
      <p:grpSp>
        <p:nvGrpSpPr>
          <p:cNvPr id="19" name="Group 19"/>
          <p:cNvGrpSpPr/>
          <p:nvPr/>
        </p:nvGrpSpPr>
        <p:grpSpPr>
          <a:xfrm>
            <a:off x="9783040" y="7229585"/>
            <a:ext cx="7296123" cy="1866720"/>
            <a:chOff x="0" y="0"/>
            <a:chExt cx="2581191" cy="660400"/>
          </a:xfrm>
        </p:grpSpPr>
        <p:sp>
          <p:nvSpPr>
            <p:cNvPr id="20" name="Freeform 20"/>
            <p:cNvSpPr/>
            <p:nvPr/>
          </p:nvSpPr>
          <p:spPr>
            <a:xfrm>
              <a:off x="0" y="0"/>
              <a:ext cx="2581191" cy="660400"/>
            </a:xfrm>
            <a:custGeom>
              <a:avLst/>
              <a:gdLst/>
              <a:ahLst/>
              <a:cxnLst/>
              <a:rect l="l" t="t" r="r" b="b"/>
              <a:pathLst>
                <a:path w="2581191" h="660400">
                  <a:moveTo>
                    <a:pt x="2456731" y="660400"/>
                  </a:moveTo>
                  <a:lnTo>
                    <a:pt x="124460" y="660400"/>
                  </a:lnTo>
                  <a:cubicBezTo>
                    <a:pt x="55880" y="660400"/>
                    <a:pt x="0" y="604520"/>
                    <a:pt x="0" y="535940"/>
                  </a:cubicBezTo>
                  <a:lnTo>
                    <a:pt x="0" y="124460"/>
                  </a:lnTo>
                  <a:cubicBezTo>
                    <a:pt x="0" y="55880"/>
                    <a:pt x="55880" y="0"/>
                    <a:pt x="124460" y="0"/>
                  </a:cubicBezTo>
                  <a:lnTo>
                    <a:pt x="2456731" y="0"/>
                  </a:lnTo>
                  <a:cubicBezTo>
                    <a:pt x="2525311" y="0"/>
                    <a:pt x="2581191" y="55880"/>
                    <a:pt x="2581191" y="124460"/>
                  </a:cubicBezTo>
                  <a:lnTo>
                    <a:pt x="2581191" y="535940"/>
                  </a:lnTo>
                  <a:cubicBezTo>
                    <a:pt x="2581191" y="604520"/>
                    <a:pt x="2525311" y="660400"/>
                    <a:pt x="2456731" y="660400"/>
                  </a:cubicBezTo>
                  <a:close/>
                </a:path>
              </a:pathLst>
            </a:custGeom>
            <a:solidFill>
              <a:srgbClr val="5469FA"/>
            </a:solidFill>
          </p:spPr>
        </p:sp>
      </p:grpSp>
      <p:sp>
        <p:nvSpPr>
          <p:cNvPr id="21" name="Freeform 21"/>
          <p:cNvSpPr/>
          <p:nvPr/>
        </p:nvSpPr>
        <p:spPr>
          <a:xfrm>
            <a:off x="1404052" y="3253090"/>
            <a:ext cx="2134739" cy="1925146"/>
          </a:xfrm>
          <a:custGeom>
            <a:avLst/>
            <a:gdLst/>
            <a:ahLst/>
            <a:cxnLst/>
            <a:rect l="l" t="t" r="r" b="b"/>
            <a:pathLst>
              <a:path w="2134739" h="1925146">
                <a:moveTo>
                  <a:pt x="0" y="0"/>
                </a:moveTo>
                <a:lnTo>
                  <a:pt x="2134739" y="0"/>
                </a:lnTo>
                <a:lnTo>
                  <a:pt x="2134739" y="1925146"/>
                </a:lnTo>
                <a:lnTo>
                  <a:pt x="0" y="1925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10516828" y="2579866"/>
            <a:ext cx="1553561" cy="2462417"/>
          </a:xfrm>
          <a:custGeom>
            <a:avLst/>
            <a:gdLst/>
            <a:ahLst/>
            <a:cxnLst/>
            <a:rect l="l" t="t" r="r" b="b"/>
            <a:pathLst>
              <a:path w="1553561" h="2462417">
                <a:moveTo>
                  <a:pt x="0" y="0"/>
                </a:moveTo>
                <a:lnTo>
                  <a:pt x="1553561" y="0"/>
                </a:lnTo>
                <a:lnTo>
                  <a:pt x="1553561" y="2462417"/>
                </a:lnTo>
                <a:lnTo>
                  <a:pt x="0" y="2462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1606682" y="6562561"/>
            <a:ext cx="2053899" cy="2254779"/>
          </a:xfrm>
          <a:custGeom>
            <a:avLst/>
            <a:gdLst/>
            <a:ahLst/>
            <a:cxnLst/>
            <a:rect l="l" t="t" r="r" b="b"/>
            <a:pathLst>
              <a:path w="2053899" h="2254779">
                <a:moveTo>
                  <a:pt x="0" y="0"/>
                </a:moveTo>
                <a:lnTo>
                  <a:pt x="2053898" y="0"/>
                </a:lnTo>
                <a:lnTo>
                  <a:pt x="2053898" y="2254779"/>
                </a:lnTo>
                <a:lnTo>
                  <a:pt x="0" y="2254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10192940" y="6516071"/>
            <a:ext cx="1652089" cy="2243267"/>
          </a:xfrm>
          <a:custGeom>
            <a:avLst/>
            <a:gdLst/>
            <a:ahLst/>
            <a:cxnLst/>
            <a:rect l="l" t="t" r="r" b="b"/>
            <a:pathLst>
              <a:path w="1652089" h="2243267">
                <a:moveTo>
                  <a:pt x="0" y="0"/>
                </a:moveTo>
                <a:lnTo>
                  <a:pt x="1652089" y="0"/>
                </a:lnTo>
                <a:lnTo>
                  <a:pt x="1652089" y="2243268"/>
                </a:lnTo>
                <a:lnTo>
                  <a:pt x="0" y="22432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5"/>
          <p:cNvSpPr txBox="1"/>
          <p:nvPr/>
        </p:nvSpPr>
        <p:spPr>
          <a:xfrm>
            <a:off x="1404052" y="535166"/>
            <a:ext cx="16199524" cy="1120775"/>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FFFFFF"/>
                </a:solidFill>
                <a:latin typeface="Gliker"/>
                <a:ea typeface="Gliker"/>
                <a:cs typeface="Gliker"/>
                <a:sym typeface="Gliker"/>
              </a:rPr>
              <a:t>DOĞRU BİLGİ İÇİN ARAŞTIR</a:t>
            </a:r>
          </a:p>
        </p:txBody>
      </p:sp>
      <p:sp>
        <p:nvSpPr>
          <p:cNvPr id="26" name="TextBox 26"/>
          <p:cNvSpPr txBox="1"/>
          <p:nvPr/>
        </p:nvSpPr>
        <p:spPr>
          <a:xfrm>
            <a:off x="2027396" y="2729215"/>
            <a:ext cx="6544763" cy="5238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FFFFFF"/>
                </a:solidFill>
                <a:latin typeface="Questrial"/>
                <a:ea typeface="Questrial"/>
                <a:cs typeface="Questrial"/>
                <a:sym typeface="Questrial"/>
              </a:rPr>
              <a:t>İNCELE</a:t>
            </a:r>
          </a:p>
        </p:txBody>
      </p:sp>
      <p:sp>
        <p:nvSpPr>
          <p:cNvPr id="27" name="TextBox 27"/>
          <p:cNvSpPr txBox="1"/>
          <p:nvPr/>
        </p:nvSpPr>
        <p:spPr>
          <a:xfrm>
            <a:off x="2041729" y="6449396"/>
            <a:ext cx="6544763" cy="5238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FFFFFF"/>
                </a:solidFill>
                <a:latin typeface="Questrial"/>
                <a:ea typeface="Questrial"/>
                <a:cs typeface="Questrial"/>
                <a:sym typeface="Questrial"/>
              </a:rPr>
              <a:t>GÜVENILIRLIK</a:t>
            </a:r>
          </a:p>
        </p:txBody>
      </p:sp>
      <p:sp>
        <p:nvSpPr>
          <p:cNvPr id="28" name="TextBox 28"/>
          <p:cNvSpPr txBox="1"/>
          <p:nvPr/>
        </p:nvSpPr>
        <p:spPr>
          <a:xfrm>
            <a:off x="3578602" y="7608748"/>
            <a:ext cx="5414271" cy="898843"/>
          </a:xfrm>
          <a:prstGeom prst="rect">
            <a:avLst/>
          </a:prstGeom>
        </p:spPr>
        <p:txBody>
          <a:bodyPr lIns="0" tIns="0" rIns="0" bIns="0" rtlCol="0" anchor="t">
            <a:spAutoFit/>
          </a:bodyPr>
          <a:lstStyle/>
          <a:p>
            <a:pPr algn="ctr">
              <a:lnSpc>
                <a:spcPts val="3542"/>
              </a:lnSpc>
            </a:pPr>
            <a:r>
              <a:rPr lang="en-US" sz="2724">
                <a:solidFill>
                  <a:srgbClr val="FFFFFF"/>
                </a:solidFill>
                <a:latin typeface="Questrial"/>
                <a:ea typeface="Questrial"/>
                <a:cs typeface="Questrial"/>
                <a:sym typeface="Questrial"/>
              </a:rPr>
              <a:t>İçeriği destekleyen farklı</a:t>
            </a:r>
          </a:p>
          <a:p>
            <a:pPr algn="ctr">
              <a:lnSpc>
                <a:spcPts val="3542"/>
              </a:lnSpc>
            </a:pPr>
            <a:r>
              <a:rPr lang="en-US" sz="2724">
                <a:solidFill>
                  <a:srgbClr val="FFFFFF"/>
                </a:solidFill>
                <a:latin typeface="Questrial"/>
                <a:ea typeface="Questrial"/>
                <a:cs typeface="Questrial"/>
                <a:sym typeface="Questrial"/>
              </a:rPr>
              <a:t>kaynaklar var mı?</a:t>
            </a:r>
          </a:p>
        </p:txBody>
      </p:sp>
      <p:sp>
        <p:nvSpPr>
          <p:cNvPr id="29" name="TextBox 29"/>
          <p:cNvSpPr txBox="1"/>
          <p:nvPr/>
        </p:nvSpPr>
        <p:spPr>
          <a:xfrm>
            <a:off x="10308156" y="2729215"/>
            <a:ext cx="6544763" cy="5238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FFFFFF"/>
                </a:solidFill>
                <a:latin typeface="Questrial"/>
                <a:ea typeface="Questrial"/>
                <a:cs typeface="Questrial"/>
                <a:sym typeface="Questrial"/>
              </a:rPr>
              <a:t>SORGULA</a:t>
            </a:r>
          </a:p>
        </p:txBody>
      </p:sp>
      <p:sp>
        <p:nvSpPr>
          <p:cNvPr id="30" name="TextBox 30"/>
          <p:cNvSpPr txBox="1"/>
          <p:nvPr/>
        </p:nvSpPr>
        <p:spPr>
          <a:xfrm>
            <a:off x="11845029" y="3888566"/>
            <a:ext cx="5414271" cy="898843"/>
          </a:xfrm>
          <a:prstGeom prst="rect">
            <a:avLst/>
          </a:prstGeom>
        </p:spPr>
        <p:txBody>
          <a:bodyPr lIns="0" tIns="0" rIns="0" bIns="0" rtlCol="0" anchor="t">
            <a:spAutoFit/>
          </a:bodyPr>
          <a:lstStyle/>
          <a:p>
            <a:pPr algn="ctr">
              <a:lnSpc>
                <a:spcPts val="3542"/>
              </a:lnSpc>
            </a:pPr>
            <a:r>
              <a:rPr lang="en-US" sz="2724">
                <a:solidFill>
                  <a:srgbClr val="FFFFFF"/>
                </a:solidFill>
                <a:latin typeface="Questrial"/>
                <a:ea typeface="Questrial"/>
                <a:cs typeface="Questrial"/>
                <a:sym typeface="Questrial"/>
              </a:rPr>
              <a:t>İçeriğin kaynağını araştır,</a:t>
            </a:r>
          </a:p>
          <a:p>
            <a:pPr algn="ctr">
              <a:lnSpc>
                <a:spcPts val="3542"/>
              </a:lnSpc>
            </a:pPr>
            <a:r>
              <a:rPr lang="en-US" sz="2724">
                <a:solidFill>
                  <a:srgbClr val="FFFFFF"/>
                </a:solidFill>
                <a:latin typeface="Questrial"/>
                <a:ea typeface="Questrial"/>
                <a:cs typeface="Questrial"/>
                <a:sym typeface="Questrial"/>
              </a:rPr>
              <a:t>güvenilir bir kaynak mı?</a:t>
            </a:r>
          </a:p>
        </p:txBody>
      </p:sp>
      <p:sp>
        <p:nvSpPr>
          <p:cNvPr id="31" name="TextBox 31"/>
          <p:cNvSpPr txBox="1"/>
          <p:nvPr/>
        </p:nvSpPr>
        <p:spPr>
          <a:xfrm>
            <a:off x="10218087" y="6449396"/>
            <a:ext cx="6544763" cy="523875"/>
          </a:xfrm>
          <a:prstGeom prst="rect">
            <a:avLst/>
          </a:prstGeom>
        </p:spPr>
        <p:txBody>
          <a:bodyPr lIns="0" tIns="0" rIns="0" bIns="0" rtlCol="0" anchor="t">
            <a:spAutoFit/>
          </a:bodyPr>
          <a:lstStyle/>
          <a:p>
            <a:pPr marL="0" lvl="0" indent="0" algn="ctr">
              <a:lnSpc>
                <a:spcPts val="4200"/>
              </a:lnSpc>
              <a:spcBef>
                <a:spcPct val="0"/>
              </a:spcBef>
            </a:pPr>
            <a:r>
              <a:rPr lang="en-US" sz="3000" u="sng">
                <a:solidFill>
                  <a:srgbClr val="FFFFFF"/>
                </a:solidFill>
                <a:latin typeface="Questrial"/>
                <a:ea typeface="Questrial"/>
                <a:cs typeface="Questrial"/>
                <a:sym typeface="Questrial"/>
              </a:rPr>
              <a:t>GÜNCELLIK</a:t>
            </a:r>
          </a:p>
        </p:txBody>
      </p:sp>
      <p:sp>
        <p:nvSpPr>
          <p:cNvPr id="32" name="TextBox 32"/>
          <p:cNvSpPr txBox="1"/>
          <p:nvPr/>
        </p:nvSpPr>
        <p:spPr>
          <a:xfrm>
            <a:off x="11890063" y="7285662"/>
            <a:ext cx="5324202" cy="1794193"/>
          </a:xfrm>
          <a:prstGeom prst="rect">
            <a:avLst/>
          </a:prstGeom>
        </p:spPr>
        <p:txBody>
          <a:bodyPr lIns="0" tIns="0" rIns="0" bIns="0" rtlCol="0" anchor="t">
            <a:spAutoFit/>
          </a:bodyPr>
          <a:lstStyle/>
          <a:p>
            <a:pPr algn="ctr">
              <a:lnSpc>
                <a:spcPts val="3542"/>
              </a:lnSpc>
            </a:pPr>
            <a:r>
              <a:rPr lang="en-US" sz="2724">
                <a:solidFill>
                  <a:srgbClr val="FFFFFF"/>
                </a:solidFill>
                <a:latin typeface="Questrial"/>
                <a:ea typeface="Questrial"/>
                <a:cs typeface="Questrial"/>
                <a:sym typeface="Questrial"/>
              </a:rPr>
              <a:t>İçeriğin güncel olup</a:t>
            </a:r>
          </a:p>
          <a:p>
            <a:pPr algn="ctr">
              <a:lnSpc>
                <a:spcPts val="3542"/>
              </a:lnSpc>
            </a:pPr>
            <a:r>
              <a:rPr lang="en-US" sz="2724">
                <a:solidFill>
                  <a:srgbClr val="FFFFFF"/>
                </a:solidFill>
                <a:latin typeface="Questrial"/>
                <a:ea typeface="Questrial"/>
                <a:cs typeface="Questrial"/>
                <a:sym typeface="Questrial"/>
              </a:rPr>
              <a:t>olmadığını kontrol et değil tamamını incele enerji ve katılım motivasyonu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sp>
        <p:nvSpPr>
          <p:cNvPr id="2" name="AutoShape 2"/>
          <p:cNvSpPr/>
          <p:nvPr/>
        </p:nvSpPr>
        <p:spPr>
          <a:xfrm>
            <a:off x="737873" y="1310558"/>
            <a:ext cx="8312786" cy="2682936"/>
          </a:xfrm>
          <a:prstGeom prst="rect">
            <a:avLst/>
          </a:prstGeom>
          <a:solidFill>
            <a:srgbClr val="FAAE54"/>
          </a:solidFill>
        </p:spPr>
      </p:sp>
      <p:sp>
        <p:nvSpPr>
          <p:cNvPr id="3" name="Freeform 3"/>
          <p:cNvSpPr/>
          <p:nvPr/>
        </p:nvSpPr>
        <p:spPr>
          <a:xfrm>
            <a:off x="644532" y="771522"/>
            <a:ext cx="8499468" cy="3647044"/>
          </a:xfrm>
          <a:custGeom>
            <a:avLst/>
            <a:gdLst/>
            <a:ahLst/>
            <a:cxnLst/>
            <a:rect l="l" t="t" r="r" b="b"/>
            <a:pathLst>
              <a:path w="8499468" h="3647044">
                <a:moveTo>
                  <a:pt x="0" y="0"/>
                </a:moveTo>
                <a:lnTo>
                  <a:pt x="8499468" y="0"/>
                </a:lnTo>
                <a:lnTo>
                  <a:pt x="8499468" y="3647045"/>
                </a:lnTo>
                <a:lnTo>
                  <a:pt x="0" y="3647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842218">
            <a:off x="6592447" y="4091421"/>
            <a:ext cx="1417706" cy="1242426"/>
          </a:xfrm>
          <a:custGeom>
            <a:avLst/>
            <a:gdLst/>
            <a:ahLst/>
            <a:cxnLst/>
            <a:rect l="l" t="t" r="r" b="b"/>
            <a:pathLst>
              <a:path w="1417706" h="1242426">
                <a:moveTo>
                  <a:pt x="0" y="0"/>
                </a:moveTo>
                <a:lnTo>
                  <a:pt x="1417706" y="0"/>
                </a:lnTo>
                <a:lnTo>
                  <a:pt x="1417706" y="1242426"/>
                </a:lnTo>
                <a:lnTo>
                  <a:pt x="0" y="1242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4130">
            <a:off x="393718" y="17642"/>
            <a:ext cx="1652617" cy="1508388"/>
          </a:xfrm>
          <a:custGeom>
            <a:avLst/>
            <a:gdLst/>
            <a:ahLst/>
            <a:cxnLst/>
            <a:rect l="l" t="t" r="r" b="b"/>
            <a:pathLst>
              <a:path w="1652617" h="1508388">
                <a:moveTo>
                  <a:pt x="0" y="0"/>
                </a:moveTo>
                <a:lnTo>
                  <a:pt x="1652617" y="0"/>
                </a:lnTo>
                <a:lnTo>
                  <a:pt x="1652617" y="1508388"/>
                </a:lnTo>
                <a:lnTo>
                  <a:pt x="0" y="1508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8265204" y="3993493"/>
            <a:ext cx="9175964" cy="6022769"/>
            <a:chOff x="0" y="0"/>
            <a:chExt cx="12234619" cy="8030359"/>
          </a:xfrm>
        </p:grpSpPr>
        <p:sp>
          <p:nvSpPr>
            <p:cNvPr id="7" name="Freeform 7"/>
            <p:cNvSpPr/>
            <p:nvPr/>
          </p:nvSpPr>
          <p:spPr>
            <a:xfrm>
              <a:off x="0" y="0"/>
              <a:ext cx="12234619" cy="8030359"/>
            </a:xfrm>
            <a:custGeom>
              <a:avLst/>
              <a:gdLst/>
              <a:ahLst/>
              <a:cxnLst/>
              <a:rect l="l" t="t" r="r" b="b"/>
              <a:pathLst>
                <a:path w="12234619" h="8030359">
                  <a:moveTo>
                    <a:pt x="0" y="0"/>
                  </a:moveTo>
                  <a:lnTo>
                    <a:pt x="12234619" y="0"/>
                  </a:lnTo>
                  <a:lnTo>
                    <a:pt x="12234619" y="8030359"/>
                  </a:lnTo>
                  <a:lnTo>
                    <a:pt x="0" y="8030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AutoShape 8"/>
            <p:cNvSpPr/>
            <p:nvPr/>
          </p:nvSpPr>
          <p:spPr>
            <a:xfrm>
              <a:off x="195554" y="1169410"/>
              <a:ext cx="11843511" cy="6649209"/>
            </a:xfrm>
            <a:prstGeom prst="rect">
              <a:avLst/>
            </a:prstGeom>
            <a:solidFill>
              <a:srgbClr val="FFFAFA"/>
            </a:solidFill>
          </p:spPr>
        </p:sp>
      </p:grpSp>
      <p:sp>
        <p:nvSpPr>
          <p:cNvPr id="9" name="Freeform 9"/>
          <p:cNvSpPr/>
          <p:nvPr/>
        </p:nvSpPr>
        <p:spPr>
          <a:xfrm>
            <a:off x="644532" y="4987431"/>
            <a:ext cx="7137466" cy="5299569"/>
          </a:xfrm>
          <a:custGeom>
            <a:avLst/>
            <a:gdLst/>
            <a:ahLst/>
            <a:cxnLst/>
            <a:rect l="l" t="t" r="r" b="b"/>
            <a:pathLst>
              <a:path w="7137466" h="5299569">
                <a:moveTo>
                  <a:pt x="0" y="0"/>
                </a:moveTo>
                <a:lnTo>
                  <a:pt x="7137466" y="0"/>
                </a:lnTo>
                <a:lnTo>
                  <a:pt x="7137466" y="5299569"/>
                </a:lnTo>
                <a:lnTo>
                  <a:pt x="0" y="5299569"/>
                </a:lnTo>
                <a:lnTo>
                  <a:pt x="0" y="0"/>
                </a:lnTo>
                <a:close/>
              </a:path>
            </a:pathLst>
          </a:custGeom>
          <a:blipFill>
            <a:blip r:embed="rId10"/>
            <a:stretch>
              <a:fillRect/>
            </a:stretch>
          </a:blipFill>
        </p:spPr>
      </p:sp>
      <p:sp>
        <p:nvSpPr>
          <p:cNvPr id="10" name="TextBox 10"/>
          <p:cNvSpPr txBox="1"/>
          <p:nvPr/>
        </p:nvSpPr>
        <p:spPr>
          <a:xfrm>
            <a:off x="1220027" y="1909661"/>
            <a:ext cx="7348479" cy="1198979"/>
          </a:xfrm>
          <a:prstGeom prst="rect">
            <a:avLst/>
          </a:prstGeom>
        </p:spPr>
        <p:txBody>
          <a:bodyPr lIns="0" tIns="0" rIns="0" bIns="0" rtlCol="0" anchor="t">
            <a:spAutoFit/>
          </a:bodyPr>
          <a:lstStyle/>
          <a:p>
            <a:pPr algn="ctr">
              <a:lnSpc>
                <a:spcPts val="8489"/>
              </a:lnSpc>
            </a:pPr>
            <a:r>
              <a:rPr lang="en-US" sz="6063" b="1">
                <a:solidFill>
                  <a:srgbClr val="000000"/>
                </a:solidFill>
                <a:latin typeface="Agrandir Bold"/>
                <a:ea typeface="Agrandir Bold"/>
                <a:cs typeface="Agrandir Bold"/>
                <a:sym typeface="Agrandir Bold"/>
              </a:rPr>
              <a:t>DİJİTAL AYAK İZİ</a:t>
            </a:r>
          </a:p>
        </p:txBody>
      </p:sp>
      <p:sp>
        <p:nvSpPr>
          <p:cNvPr id="11" name="TextBox 11"/>
          <p:cNvSpPr txBox="1"/>
          <p:nvPr/>
        </p:nvSpPr>
        <p:spPr>
          <a:xfrm>
            <a:off x="8859374" y="6090478"/>
            <a:ext cx="7987625" cy="1828800"/>
          </a:xfrm>
          <a:prstGeom prst="rect">
            <a:avLst/>
          </a:prstGeom>
        </p:spPr>
        <p:txBody>
          <a:bodyPr lIns="0" tIns="0" rIns="0" bIns="0" rtlCol="0" anchor="t">
            <a:spAutoFit/>
          </a:bodyPr>
          <a:lstStyle/>
          <a:p>
            <a:pPr algn="ctr">
              <a:lnSpc>
                <a:spcPts val="3600"/>
              </a:lnSpc>
            </a:pPr>
            <a:r>
              <a:rPr lang="en-US" sz="3000">
                <a:solidFill>
                  <a:srgbClr val="000000"/>
                </a:solidFill>
                <a:latin typeface="Gliker"/>
                <a:ea typeface="Gliker"/>
                <a:cs typeface="Gliker"/>
                <a:sym typeface="Gliker"/>
              </a:rPr>
              <a:t>Dijital ayak izi, dijital ortamda kişilerin</a:t>
            </a:r>
          </a:p>
          <a:p>
            <a:pPr algn="ctr">
              <a:lnSpc>
                <a:spcPts val="3600"/>
              </a:lnSpc>
            </a:pPr>
            <a:r>
              <a:rPr lang="en-US" sz="3000">
                <a:solidFill>
                  <a:srgbClr val="000000"/>
                </a:solidFill>
                <a:latin typeface="Gliker"/>
                <a:ea typeface="Gliker"/>
                <a:cs typeface="Gliker"/>
                <a:sym typeface="Gliker"/>
              </a:rPr>
              <a:t>paylaştıkları ya da tıkladıkları her yazı, ses,</a:t>
            </a:r>
          </a:p>
          <a:p>
            <a:pPr algn="ctr">
              <a:lnSpc>
                <a:spcPts val="3600"/>
              </a:lnSpc>
            </a:pPr>
            <a:r>
              <a:rPr lang="en-US" sz="3000">
                <a:solidFill>
                  <a:srgbClr val="000000"/>
                </a:solidFill>
                <a:latin typeface="Gliker"/>
                <a:ea typeface="Gliker"/>
                <a:cs typeface="Gliker"/>
                <a:sym typeface="Gliker"/>
              </a:rPr>
              <a:t>görüntü, bilgi sonucu oluşan süresiz izlerdir.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808899" y="1900598"/>
            <a:ext cx="10450401" cy="6669256"/>
            <a:chOff x="0" y="0"/>
            <a:chExt cx="13933868" cy="8892341"/>
          </a:xfrm>
        </p:grpSpPr>
        <p:sp>
          <p:nvSpPr>
            <p:cNvPr id="3" name="Freeform 3"/>
            <p:cNvSpPr/>
            <p:nvPr/>
          </p:nvSpPr>
          <p:spPr>
            <a:xfrm>
              <a:off x="0" y="0"/>
              <a:ext cx="13933868" cy="8892341"/>
            </a:xfrm>
            <a:custGeom>
              <a:avLst/>
              <a:gdLst/>
              <a:ahLst/>
              <a:cxnLst/>
              <a:rect l="l" t="t" r="r" b="b"/>
              <a:pathLst>
                <a:path w="13933868" h="8892341">
                  <a:moveTo>
                    <a:pt x="0" y="0"/>
                  </a:moveTo>
                  <a:lnTo>
                    <a:pt x="13933868" y="0"/>
                  </a:lnTo>
                  <a:lnTo>
                    <a:pt x="13933868" y="8892341"/>
                  </a:lnTo>
                  <a:lnTo>
                    <a:pt x="0" y="8892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AutoShape 4"/>
            <p:cNvSpPr/>
            <p:nvPr/>
          </p:nvSpPr>
          <p:spPr>
            <a:xfrm>
              <a:off x="185061" y="1676618"/>
              <a:ext cx="13206873" cy="6685794"/>
            </a:xfrm>
            <a:prstGeom prst="rect">
              <a:avLst/>
            </a:prstGeom>
            <a:solidFill>
              <a:srgbClr val="FFFAFA"/>
            </a:solidFill>
          </p:spPr>
        </p:sp>
      </p:grpSp>
      <p:sp>
        <p:nvSpPr>
          <p:cNvPr id="5" name="Freeform 5"/>
          <p:cNvSpPr/>
          <p:nvPr/>
        </p:nvSpPr>
        <p:spPr>
          <a:xfrm rot="1283165">
            <a:off x="6376227" y="7913048"/>
            <a:ext cx="865345" cy="1229818"/>
          </a:xfrm>
          <a:custGeom>
            <a:avLst/>
            <a:gdLst/>
            <a:ahLst/>
            <a:cxnLst/>
            <a:rect l="l" t="t" r="r" b="b"/>
            <a:pathLst>
              <a:path w="865345" h="1229818">
                <a:moveTo>
                  <a:pt x="0" y="0"/>
                </a:moveTo>
                <a:lnTo>
                  <a:pt x="865345" y="0"/>
                </a:lnTo>
                <a:lnTo>
                  <a:pt x="865345" y="1229818"/>
                </a:lnTo>
                <a:lnTo>
                  <a:pt x="0" y="12298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787620">
            <a:off x="14509615" y="201989"/>
            <a:ext cx="1997766" cy="1903326"/>
          </a:xfrm>
          <a:custGeom>
            <a:avLst/>
            <a:gdLst/>
            <a:ahLst/>
            <a:cxnLst/>
            <a:rect l="l" t="t" r="r" b="b"/>
            <a:pathLst>
              <a:path w="1997766" h="1903326">
                <a:moveTo>
                  <a:pt x="0" y="0"/>
                </a:moveTo>
                <a:lnTo>
                  <a:pt x="1997766" y="0"/>
                </a:lnTo>
                <a:lnTo>
                  <a:pt x="1997766" y="1903326"/>
                </a:lnTo>
                <a:lnTo>
                  <a:pt x="0" y="1903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6808899" y="3701302"/>
            <a:ext cx="9279972" cy="1828800"/>
          </a:xfrm>
          <a:prstGeom prst="rect">
            <a:avLst/>
          </a:prstGeom>
        </p:spPr>
        <p:txBody>
          <a:bodyPr lIns="0" tIns="0" rIns="0" bIns="0" rtlCol="0" anchor="t">
            <a:spAutoFit/>
          </a:bodyPr>
          <a:lstStyle/>
          <a:p>
            <a:pPr marL="647700" lvl="1" indent="-323850" algn="l">
              <a:lnSpc>
                <a:spcPts val="3600"/>
              </a:lnSpc>
              <a:buFont typeface="Arial"/>
              <a:buChar char="•"/>
            </a:pPr>
            <a:r>
              <a:rPr lang="en-US" sz="3000">
                <a:solidFill>
                  <a:srgbClr val="000000"/>
                </a:solidFill>
                <a:latin typeface="Gliker"/>
                <a:ea typeface="Gliker"/>
                <a:cs typeface="Gliker"/>
                <a:sym typeface="Gliker"/>
              </a:rPr>
              <a:t>Herhangi bir arama sonrasında o aramaya dair reklamların karşımıza çıkması</a:t>
            </a:r>
          </a:p>
          <a:p>
            <a:pPr algn="l">
              <a:lnSpc>
                <a:spcPts val="3600"/>
              </a:lnSpc>
            </a:pPr>
            <a:endParaRPr lang="en-US" sz="3000">
              <a:solidFill>
                <a:srgbClr val="000000"/>
              </a:solidFill>
              <a:latin typeface="Gliker"/>
              <a:ea typeface="Gliker"/>
              <a:cs typeface="Gliker"/>
              <a:sym typeface="Gliker"/>
            </a:endParaRPr>
          </a:p>
          <a:p>
            <a:pPr marL="647700" lvl="1" indent="-323850" algn="l">
              <a:lnSpc>
                <a:spcPts val="3600"/>
              </a:lnSpc>
              <a:buFont typeface="Arial"/>
              <a:buChar char="•"/>
            </a:pPr>
            <a:r>
              <a:rPr lang="en-US" sz="3000">
                <a:solidFill>
                  <a:srgbClr val="000000"/>
                </a:solidFill>
                <a:latin typeface="Gliker"/>
                <a:ea typeface="Gliker"/>
                <a:cs typeface="Gliker"/>
                <a:sym typeface="Gliker"/>
              </a:rPr>
              <a:t>Gizli tutulan profillerin açığa çıkması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1266803" y="1628301"/>
            <a:ext cx="15754394" cy="7030398"/>
          </a:xfrm>
          <a:custGeom>
            <a:avLst/>
            <a:gdLst/>
            <a:ahLst/>
            <a:cxnLst/>
            <a:rect l="l" t="t" r="r" b="b"/>
            <a:pathLst>
              <a:path w="15754394" h="7030398">
                <a:moveTo>
                  <a:pt x="0" y="0"/>
                </a:moveTo>
                <a:lnTo>
                  <a:pt x="15754394" y="0"/>
                </a:lnTo>
                <a:lnTo>
                  <a:pt x="15754394" y="7030398"/>
                </a:lnTo>
                <a:lnTo>
                  <a:pt x="0" y="7030398"/>
                </a:lnTo>
                <a:lnTo>
                  <a:pt x="0" y="0"/>
                </a:lnTo>
                <a:close/>
              </a:path>
            </a:pathLst>
          </a:custGeom>
          <a:blipFill>
            <a:blip r:embed="rId2"/>
            <a:stretch>
              <a:fillRect/>
            </a:stretch>
          </a:blipFill>
        </p:spPr>
      </p:sp>
      <p:sp>
        <p:nvSpPr>
          <p:cNvPr id="3" name="Freeform 3"/>
          <p:cNvSpPr/>
          <p:nvPr/>
        </p:nvSpPr>
        <p:spPr>
          <a:xfrm>
            <a:off x="12316796" y="3610898"/>
            <a:ext cx="2455717" cy="2455717"/>
          </a:xfrm>
          <a:custGeom>
            <a:avLst/>
            <a:gdLst/>
            <a:ahLst/>
            <a:cxnLst/>
            <a:rect l="l" t="t" r="r" b="b"/>
            <a:pathLst>
              <a:path w="2455717" h="2455717">
                <a:moveTo>
                  <a:pt x="0" y="0"/>
                </a:moveTo>
                <a:lnTo>
                  <a:pt x="2455717" y="0"/>
                </a:lnTo>
                <a:lnTo>
                  <a:pt x="2455717" y="2455717"/>
                </a:lnTo>
                <a:lnTo>
                  <a:pt x="0" y="24557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367203" y="1752657"/>
            <a:ext cx="6354903" cy="6172200"/>
          </a:xfrm>
          <a:custGeom>
            <a:avLst/>
            <a:gdLst/>
            <a:ahLst/>
            <a:cxnLst/>
            <a:rect l="l" t="t" r="r" b="b"/>
            <a:pathLst>
              <a:path w="6354903" h="6172200">
                <a:moveTo>
                  <a:pt x="0" y="0"/>
                </a:moveTo>
                <a:lnTo>
                  <a:pt x="6354903" y="0"/>
                </a:lnTo>
                <a:lnTo>
                  <a:pt x="6354903" y="6172200"/>
                </a:lnTo>
                <a:lnTo>
                  <a:pt x="0" y="6172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2700041" y="3752907"/>
            <a:ext cx="6443959" cy="2114550"/>
          </a:xfrm>
          <a:prstGeom prst="rect">
            <a:avLst/>
          </a:prstGeom>
        </p:spPr>
        <p:txBody>
          <a:bodyPr lIns="0" tIns="0" rIns="0" bIns="0" rtlCol="0" anchor="t">
            <a:spAutoFit/>
          </a:bodyPr>
          <a:lstStyle/>
          <a:p>
            <a:pPr marL="0" lvl="0" indent="0" algn="ctr">
              <a:lnSpc>
                <a:spcPts val="4200"/>
              </a:lnSpc>
              <a:spcBef>
                <a:spcPct val="0"/>
              </a:spcBef>
            </a:pPr>
            <a:r>
              <a:rPr lang="en-US" sz="3000">
                <a:solidFill>
                  <a:srgbClr val="000000"/>
                </a:solidFill>
                <a:latin typeface="Gliker"/>
                <a:ea typeface="Gliker"/>
                <a:cs typeface="Gliker"/>
                <a:sym typeface="Gliker"/>
              </a:rPr>
              <a:t>Dijital platformların nelerden hoşlandığınızdan nerede yaşadığınıza kadar pek çok bilgiyi algoritmalar sayesinde elde etmesi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16303494" y="627016"/>
            <a:ext cx="3165491" cy="3133836"/>
          </a:xfrm>
          <a:custGeom>
            <a:avLst/>
            <a:gdLst/>
            <a:ahLst/>
            <a:cxnLst/>
            <a:rect l="l" t="t" r="r" b="b"/>
            <a:pathLst>
              <a:path w="3165491" h="3133836">
                <a:moveTo>
                  <a:pt x="0" y="0"/>
                </a:moveTo>
                <a:lnTo>
                  <a:pt x="3165492" y="0"/>
                </a:lnTo>
                <a:lnTo>
                  <a:pt x="3165492" y="3133836"/>
                </a:lnTo>
                <a:lnTo>
                  <a:pt x="0" y="3133836"/>
                </a:lnTo>
                <a:lnTo>
                  <a:pt x="0" y="0"/>
                </a:lnTo>
                <a:close/>
              </a:path>
            </a:pathLst>
          </a:custGeom>
          <a:blipFill>
            <a:blip r:embed="rId2"/>
            <a:stretch>
              <a:fillRect/>
            </a:stretch>
          </a:blipFill>
        </p:spPr>
      </p:sp>
      <p:grpSp>
        <p:nvGrpSpPr>
          <p:cNvPr id="3" name="Group 3"/>
          <p:cNvGrpSpPr/>
          <p:nvPr/>
        </p:nvGrpSpPr>
        <p:grpSpPr>
          <a:xfrm rot="-10800000">
            <a:off x="2358062" y="2240041"/>
            <a:ext cx="13571876" cy="16536607"/>
            <a:chOff x="0" y="0"/>
            <a:chExt cx="2354580" cy="2868930"/>
          </a:xfrm>
        </p:grpSpPr>
        <p:sp>
          <p:nvSpPr>
            <p:cNvPr id="4" name="Freeform 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7A2F"/>
            </a:solidFill>
          </p:spPr>
        </p:sp>
      </p:grpSp>
      <p:sp>
        <p:nvSpPr>
          <p:cNvPr id="5" name="TextBox 5"/>
          <p:cNvSpPr txBox="1"/>
          <p:nvPr/>
        </p:nvSpPr>
        <p:spPr>
          <a:xfrm>
            <a:off x="3210109" y="4145147"/>
            <a:ext cx="12194913" cy="4089401"/>
          </a:xfrm>
          <a:prstGeom prst="rect">
            <a:avLst/>
          </a:prstGeom>
        </p:spPr>
        <p:txBody>
          <a:bodyPr lIns="0" tIns="0" rIns="0" bIns="0" rtlCol="0" anchor="t">
            <a:spAutoFit/>
          </a:bodyPr>
          <a:lstStyle/>
          <a:p>
            <a:pPr algn="ctr">
              <a:lnSpc>
                <a:spcPts val="8000"/>
              </a:lnSpc>
            </a:pPr>
            <a:r>
              <a:rPr lang="en-US" sz="8000">
                <a:solidFill>
                  <a:srgbClr val="FFFFFF"/>
                </a:solidFill>
                <a:latin typeface="Gliker"/>
                <a:ea typeface="Gliker"/>
                <a:cs typeface="Gliker"/>
                <a:sym typeface="Gliker"/>
              </a:rPr>
              <a:t>İNTERNET </a:t>
            </a:r>
          </a:p>
          <a:p>
            <a:pPr algn="ctr">
              <a:lnSpc>
                <a:spcPts val="8000"/>
              </a:lnSpc>
            </a:pPr>
            <a:r>
              <a:rPr lang="en-US" sz="8000">
                <a:solidFill>
                  <a:srgbClr val="FFFFFF"/>
                </a:solidFill>
                <a:latin typeface="Gliker"/>
                <a:ea typeface="Gliker"/>
                <a:cs typeface="Gliker"/>
                <a:sym typeface="Gliker"/>
              </a:rPr>
              <a:t>ORTAMINDA KARŞILAŞABİLECEĞİMİZ SORUNLAR</a:t>
            </a:r>
          </a:p>
        </p:txBody>
      </p:sp>
      <p:grpSp>
        <p:nvGrpSpPr>
          <p:cNvPr id="6" name="Group 6"/>
          <p:cNvGrpSpPr/>
          <p:nvPr/>
        </p:nvGrpSpPr>
        <p:grpSpPr>
          <a:xfrm>
            <a:off x="-594861" y="8681973"/>
            <a:ext cx="19477723" cy="1826371"/>
            <a:chOff x="0" y="0"/>
            <a:chExt cx="12902982" cy="1209876"/>
          </a:xfrm>
        </p:grpSpPr>
        <p:sp>
          <p:nvSpPr>
            <p:cNvPr id="7" name="Freeform 7"/>
            <p:cNvSpPr/>
            <p:nvPr/>
          </p:nvSpPr>
          <p:spPr>
            <a:xfrm>
              <a:off x="0" y="0"/>
              <a:ext cx="12902982" cy="1209877"/>
            </a:xfrm>
            <a:custGeom>
              <a:avLst/>
              <a:gdLst/>
              <a:ahLst/>
              <a:cxnLst/>
              <a:rect l="l" t="t" r="r" b="b"/>
              <a:pathLst>
                <a:path w="12902982" h="1209877">
                  <a:moveTo>
                    <a:pt x="12778522" y="1209876"/>
                  </a:moveTo>
                  <a:lnTo>
                    <a:pt x="124460" y="1209876"/>
                  </a:lnTo>
                  <a:cubicBezTo>
                    <a:pt x="55880" y="1209876"/>
                    <a:pt x="0" y="1153996"/>
                    <a:pt x="0" y="1085416"/>
                  </a:cubicBezTo>
                  <a:lnTo>
                    <a:pt x="0" y="124460"/>
                  </a:lnTo>
                  <a:cubicBezTo>
                    <a:pt x="0" y="55880"/>
                    <a:pt x="55880" y="0"/>
                    <a:pt x="124460" y="0"/>
                  </a:cubicBezTo>
                  <a:lnTo>
                    <a:pt x="12778522" y="0"/>
                  </a:lnTo>
                  <a:cubicBezTo>
                    <a:pt x="12847102" y="0"/>
                    <a:pt x="12902982" y="55880"/>
                    <a:pt x="12902982" y="124460"/>
                  </a:cubicBezTo>
                  <a:lnTo>
                    <a:pt x="12902982" y="1085416"/>
                  </a:lnTo>
                  <a:cubicBezTo>
                    <a:pt x="12902982" y="1153996"/>
                    <a:pt x="12847102" y="1209877"/>
                    <a:pt x="12778522" y="1209877"/>
                  </a:cubicBezTo>
                  <a:close/>
                </a:path>
              </a:pathLst>
            </a:custGeom>
            <a:solidFill>
              <a:srgbClr val="000000"/>
            </a:solidFill>
          </p:spPr>
        </p:sp>
      </p:grpSp>
      <p:sp>
        <p:nvSpPr>
          <p:cNvPr id="8" name="Freeform 8"/>
          <p:cNvSpPr/>
          <p:nvPr/>
        </p:nvSpPr>
        <p:spPr>
          <a:xfrm rot="706932">
            <a:off x="1186644" y="7374146"/>
            <a:ext cx="1684236" cy="1720803"/>
          </a:xfrm>
          <a:custGeom>
            <a:avLst/>
            <a:gdLst/>
            <a:ahLst/>
            <a:cxnLst/>
            <a:rect l="l" t="t" r="r" b="b"/>
            <a:pathLst>
              <a:path w="1684236" h="1720803">
                <a:moveTo>
                  <a:pt x="0" y="0"/>
                </a:moveTo>
                <a:lnTo>
                  <a:pt x="1684237" y="0"/>
                </a:lnTo>
                <a:lnTo>
                  <a:pt x="1684237" y="1720803"/>
                </a:lnTo>
                <a:lnTo>
                  <a:pt x="0" y="1720803"/>
                </a:lnTo>
                <a:lnTo>
                  <a:pt x="0" y="0"/>
                </a:lnTo>
                <a:close/>
              </a:path>
            </a:pathLst>
          </a:custGeom>
          <a:blipFill>
            <a:blip r:embed="rId3"/>
            <a:stretch>
              <a:fillRect/>
            </a:stretch>
          </a:blipFill>
        </p:spPr>
      </p:sp>
      <p:sp>
        <p:nvSpPr>
          <p:cNvPr id="9" name="Freeform 9"/>
          <p:cNvSpPr/>
          <p:nvPr/>
        </p:nvSpPr>
        <p:spPr>
          <a:xfrm rot="-868067">
            <a:off x="15745936" y="4837339"/>
            <a:ext cx="1536247" cy="1472876"/>
          </a:xfrm>
          <a:custGeom>
            <a:avLst/>
            <a:gdLst/>
            <a:ahLst/>
            <a:cxnLst/>
            <a:rect l="l" t="t" r="r" b="b"/>
            <a:pathLst>
              <a:path w="1536247" h="1472876">
                <a:moveTo>
                  <a:pt x="0" y="0"/>
                </a:moveTo>
                <a:lnTo>
                  <a:pt x="1536246" y="0"/>
                </a:lnTo>
                <a:lnTo>
                  <a:pt x="1536246" y="1472876"/>
                </a:lnTo>
                <a:lnTo>
                  <a:pt x="0" y="1472876"/>
                </a:lnTo>
                <a:lnTo>
                  <a:pt x="0" y="0"/>
                </a:lnTo>
                <a:close/>
              </a:path>
            </a:pathLst>
          </a:custGeom>
          <a:blipFill>
            <a:blip r:embed="rId4"/>
            <a:stretch>
              <a:fillRect/>
            </a:stretch>
          </a:blipFill>
        </p:spPr>
      </p:sp>
      <p:sp>
        <p:nvSpPr>
          <p:cNvPr id="10" name="AutoShape 10"/>
          <p:cNvSpPr/>
          <p:nvPr/>
        </p:nvSpPr>
        <p:spPr>
          <a:xfrm>
            <a:off x="3613236" y="9385609"/>
            <a:ext cx="14273003" cy="0"/>
          </a:xfrm>
          <a:prstGeom prst="line">
            <a:avLst/>
          </a:prstGeom>
          <a:ln w="209550" cap="flat">
            <a:solidFill>
              <a:srgbClr val="1BFF0F"/>
            </a:solidFill>
            <a:prstDash val="sysDot"/>
            <a:headEnd type="none" w="sm" len="sm"/>
            <a:tailEnd type="none" w="sm" len="sm"/>
          </a:ln>
        </p:spPr>
      </p:sp>
      <p:sp>
        <p:nvSpPr>
          <p:cNvPr id="11" name="Freeform 11"/>
          <p:cNvSpPr/>
          <p:nvPr/>
        </p:nvSpPr>
        <p:spPr>
          <a:xfrm>
            <a:off x="15287228" y="8827897"/>
            <a:ext cx="1192153" cy="1332691"/>
          </a:xfrm>
          <a:custGeom>
            <a:avLst/>
            <a:gdLst/>
            <a:ahLst/>
            <a:cxnLst/>
            <a:rect l="l" t="t" r="r" b="b"/>
            <a:pathLst>
              <a:path w="1192153" h="1332691">
                <a:moveTo>
                  <a:pt x="0" y="0"/>
                </a:moveTo>
                <a:lnTo>
                  <a:pt x="1192153" y="0"/>
                </a:lnTo>
                <a:lnTo>
                  <a:pt x="1192153" y="1332692"/>
                </a:lnTo>
                <a:lnTo>
                  <a:pt x="0" y="1332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230600" cy="3754910"/>
            <a:chOff x="0" y="0"/>
            <a:chExt cx="8200981" cy="1897277"/>
          </a:xfrm>
        </p:grpSpPr>
        <p:sp>
          <p:nvSpPr>
            <p:cNvPr id="3" name="Freeform 3"/>
            <p:cNvSpPr/>
            <p:nvPr/>
          </p:nvSpPr>
          <p:spPr>
            <a:xfrm>
              <a:off x="0" y="0"/>
              <a:ext cx="8200982" cy="1897277"/>
            </a:xfrm>
            <a:custGeom>
              <a:avLst/>
              <a:gdLst/>
              <a:ahLst/>
              <a:cxnLst/>
              <a:rect l="l" t="t" r="r" b="b"/>
              <a:pathLst>
                <a:path w="8200982" h="1897277">
                  <a:moveTo>
                    <a:pt x="8076521" y="1897277"/>
                  </a:moveTo>
                  <a:lnTo>
                    <a:pt x="124460" y="1897277"/>
                  </a:lnTo>
                  <a:cubicBezTo>
                    <a:pt x="55880" y="1897277"/>
                    <a:pt x="0" y="1841397"/>
                    <a:pt x="0" y="1772817"/>
                  </a:cubicBezTo>
                  <a:lnTo>
                    <a:pt x="0" y="124460"/>
                  </a:lnTo>
                  <a:cubicBezTo>
                    <a:pt x="0" y="55880"/>
                    <a:pt x="55880" y="0"/>
                    <a:pt x="124460" y="0"/>
                  </a:cubicBezTo>
                  <a:lnTo>
                    <a:pt x="8076521" y="0"/>
                  </a:lnTo>
                  <a:cubicBezTo>
                    <a:pt x="8145101" y="0"/>
                    <a:pt x="8200982" y="55880"/>
                    <a:pt x="8200982" y="124460"/>
                  </a:cubicBezTo>
                  <a:lnTo>
                    <a:pt x="8200982" y="1772817"/>
                  </a:lnTo>
                  <a:cubicBezTo>
                    <a:pt x="8200982" y="1841397"/>
                    <a:pt x="8145101" y="1897277"/>
                    <a:pt x="8076521"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FF1616"/>
            </a:solidFill>
          </p:spPr>
        </p:sp>
      </p:grpSp>
      <p:sp>
        <p:nvSpPr>
          <p:cNvPr id="6" name="Freeform 6"/>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2"/>
            <a:stretch>
              <a:fillRect/>
            </a:stretch>
          </a:blipFill>
        </p:spPr>
      </p:sp>
      <p:sp>
        <p:nvSpPr>
          <p:cNvPr id="7" name="Freeform 7"/>
          <p:cNvSpPr/>
          <p:nvPr/>
        </p:nvSpPr>
        <p:spPr>
          <a:xfrm>
            <a:off x="14327203" y="8473753"/>
            <a:ext cx="1286400" cy="1575988"/>
          </a:xfrm>
          <a:custGeom>
            <a:avLst/>
            <a:gdLst/>
            <a:ahLst/>
            <a:cxnLst/>
            <a:rect l="l" t="t" r="r" b="b"/>
            <a:pathLst>
              <a:path w="1286400" h="1575988">
                <a:moveTo>
                  <a:pt x="0" y="0"/>
                </a:moveTo>
                <a:lnTo>
                  <a:pt x="1286400" y="0"/>
                </a:lnTo>
                <a:lnTo>
                  <a:pt x="1286400" y="1575988"/>
                </a:lnTo>
                <a:lnTo>
                  <a:pt x="0" y="1575988"/>
                </a:lnTo>
                <a:lnTo>
                  <a:pt x="0" y="0"/>
                </a:lnTo>
                <a:close/>
              </a:path>
            </a:pathLst>
          </a:custGeom>
          <a:blipFill>
            <a:blip r:embed="rId3"/>
            <a:stretch>
              <a:fillRect/>
            </a:stretch>
          </a:blipFill>
        </p:spPr>
      </p:sp>
      <p:sp>
        <p:nvSpPr>
          <p:cNvPr id="8" name="Freeform 8"/>
          <p:cNvSpPr/>
          <p:nvPr/>
        </p:nvSpPr>
        <p:spPr>
          <a:xfrm>
            <a:off x="1691724" y="3652495"/>
            <a:ext cx="2395188" cy="1491005"/>
          </a:xfrm>
          <a:custGeom>
            <a:avLst/>
            <a:gdLst/>
            <a:ahLst/>
            <a:cxnLst/>
            <a:rect l="l" t="t" r="r" b="b"/>
            <a:pathLst>
              <a:path w="2395188" h="1491005">
                <a:moveTo>
                  <a:pt x="0" y="0"/>
                </a:moveTo>
                <a:lnTo>
                  <a:pt x="2395188" y="0"/>
                </a:lnTo>
                <a:lnTo>
                  <a:pt x="2395188" y="1491005"/>
                </a:lnTo>
                <a:lnTo>
                  <a:pt x="0" y="1491005"/>
                </a:lnTo>
                <a:lnTo>
                  <a:pt x="0" y="0"/>
                </a:lnTo>
                <a:close/>
              </a:path>
            </a:pathLst>
          </a:custGeom>
          <a:blipFill>
            <a:blip r:embed="rId4"/>
            <a:stretch>
              <a:fillRect/>
            </a:stretch>
          </a:blipFill>
        </p:spPr>
      </p:sp>
      <p:sp>
        <p:nvSpPr>
          <p:cNvPr id="9" name="Freeform 9"/>
          <p:cNvSpPr/>
          <p:nvPr/>
        </p:nvSpPr>
        <p:spPr>
          <a:xfrm>
            <a:off x="5441711" y="771424"/>
            <a:ext cx="12204628" cy="5293757"/>
          </a:xfrm>
          <a:custGeom>
            <a:avLst/>
            <a:gdLst/>
            <a:ahLst/>
            <a:cxnLst/>
            <a:rect l="l" t="t" r="r" b="b"/>
            <a:pathLst>
              <a:path w="12204628" h="5293757">
                <a:moveTo>
                  <a:pt x="0" y="0"/>
                </a:moveTo>
                <a:lnTo>
                  <a:pt x="12204628" y="0"/>
                </a:lnTo>
                <a:lnTo>
                  <a:pt x="12204628" y="5293757"/>
                </a:lnTo>
                <a:lnTo>
                  <a:pt x="0" y="5293757"/>
                </a:lnTo>
                <a:lnTo>
                  <a:pt x="0" y="0"/>
                </a:lnTo>
                <a:close/>
              </a:path>
            </a:pathLst>
          </a:custGeom>
          <a:blipFill>
            <a:blip r:embed="rId5"/>
            <a:stretch>
              <a:fillRect/>
            </a:stretch>
          </a:blipFill>
        </p:spPr>
      </p:sp>
      <p:sp>
        <p:nvSpPr>
          <p:cNvPr id="10" name="TextBox 10"/>
          <p:cNvSpPr txBox="1"/>
          <p:nvPr/>
        </p:nvSpPr>
        <p:spPr>
          <a:xfrm>
            <a:off x="1028700" y="859922"/>
            <a:ext cx="10075927" cy="1219200"/>
          </a:xfrm>
          <a:prstGeom prst="rect">
            <a:avLst/>
          </a:prstGeom>
        </p:spPr>
        <p:txBody>
          <a:bodyPr lIns="0" tIns="0" rIns="0" bIns="0" rtlCol="0" anchor="t">
            <a:spAutoFit/>
          </a:bodyPr>
          <a:lstStyle/>
          <a:p>
            <a:pPr algn="l">
              <a:lnSpc>
                <a:spcPts val="9600"/>
              </a:lnSpc>
            </a:pPr>
            <a:r>
              <a:rPr lang="en-US" sz="8000">
                <a:solidFill>
                  <a:srgbClr val="FFFFFF"/>
                </a:solidFill>
                <a:latin typeface="Gliker"/>
                <a:ea typeface="Gliker"/>
                <a:cs typeface="Gliker"/>
                <a:sym typeface="Gliker"/>
              </a:rPr>
              <a:t>Zorbalık</a:t>
            </a:r>
          </a:p>
        </p:txBody>
      </p:sp>
      <p:grpSp>
        <p:nvGrpSpPr>
          <p:cNvPr id="11" name="Group 11"/>
          <p:cNvGrpSpPr/>
          <p:nvPr/>
        </p:nvGrpSpPr>
        <p:grpSpPr>
          <a:xfrm>
            <a:off x="7161408" y="7774728"/>
            <a:ext cx="4819238" cy="2453636"/>
            <a:chOff x="0" y="0"/>
            <a:chExt cx="6425650" cy="3271514"/>
          </a:xfrm>
        </p:grpSpPr>
        <p:sp>
          <p:nvSpPr>
            <p:cNvPr id="12" name="TextBox 12"/>
            <p:cNvSpPr txBox="1"/>
            <p:nvPr/>
          </p:nvSpPr>
          <p:spPr>
            <a:xfrm rot="556442">
              <a:off x="241637" y="396004"/>
              <a:ext cx="4998166" cy="647700"/>
            </a:xfrm>
            <a:prstGeom prst="rect">
              <a:avLst/>
            </a:prstGeom>
          </p:spPr>
          <p:txBody>
            <a:bodyPr lIns="0" tIns="0" rIns="0" bIns="0" rtlCol="0" anchor="t">
              <a:spAutoFit/>
            </a:bodyPr>
            <a:lstStyle/>
            <a:p>
              <a:pPr algn="l">
                <a:lnSpc>
                  <a:spcPts val="3840"/>
                </a:lnSpc>
              </a:pPr>
              <a:endParaRPr/>
            </a:p>
          </p:txBody>
        </p:sp>
        <p:sp>
          <p:nvSpPr>
            <p:cNvPr id="13" name="TextBox 13"/>
            <p:cNvSpPr txBox="1"/>
            <p:nvPr/>
          </p:nvSpPr>
          <p:spPr>
            <a:xfrm rot="556442">
              <a:off x="7041" y="2159977"/>
              <a:ext cx="6417709" cy="588857"/>
            </a:xfrm>
            <a:prstGeom prst="rect">
              <a:avLst/>
            </a:prstGeom>
          </p:spPr>
          <p:txBody>
            <a:bodyPr lIns="0" tIns="0" rIns="0" bIns="0" rtlCol="0" anchor="t">
              <a:spAutoFit/>
            </a:bodyPr>
            <a:lstStyle/>
            <a:p>
              <a:pPr algn="l">
                <a:lnSpc>
                  <a:spcPts val="3542"/>
                </a:lnSpc>
              </a:pPr>
              <a:endParaRPr/>
            </a:p>
          </p:txBody>
        </p:sp>
      </p:grpSp>
      <p:sp>
        <p:nvSpPr>
          <p:cNvPr id="14" name="TextBox 14"/>
          <p:cNvSpPr txBox="1"/>
          <p:nvPr/>
        </p:nvSpPr>
        <p:spPr>
          <a:xfrm>
            <a:off x="5251060" y="6750981"/>
            <a:ext cx="11166771" cy="9766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Gliker"/>
                <a:ea typeface="Gliker"/>
                <a:cs typeface="Gliker"/>
                <a:sym typeface="Gliker"/>
              </a:rPr>
              <a:t>Bilgi ve iletişim teknolojilerini kullanarak bir birey ya da gruba yapılan teknik ya da ilişkisel tarzda zarar verme davranışlarıdır.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230600" cy="3754910"/>
            <a:chOff x="0" y="0"/>
            <a:chExt cx="8200981" cy="1897277"/>
          </a:xfrm>
        </p:grpSpPr>
        <p:sp>
          <p:nvSpPr>
            <p:cNvPr id="3" name="Freeform 3"/>
            <p:cNvSpPr/>
            <p:nvPr/>
          </p:nvSpPr>
          <p:spPr>
            <a:xfrm>
              <a:off x="0" y="0"/>
              <a:ext cx="8200982" cy="1897277"/>
            </a:xfrm>
            <a:custGeom>
              <a:avLst/>
              <a:gdLst/>
              <a:ahLst/>
              <a:cxnLst/>
              <a:rect l="l" t="t" r="r" b="b"/>
              <a:pathLst>
                <a:path w="8200982" h="1897277">
                  <a:moveTo>
                    <a:pt x="8076521" y="1897277"/>
                  </a:moveTo>
                  <a:lnTo>
                    <a:pt x="124460" y="1897277"/>
                  </a:lnTo>
                  <a:cubicBezTo>
                    <a:pt x="55880" y="1897277"/>
                    <a:pt x="0" y="1841397"/>
                    <a:pt x="0" y="1772817"/>
                  </a:cubicBezTo>
                  <a:lnTo>
                    <a:pt x="0" y="124460"/>
                  </a:lnTo>
                  <a:cubicBezTo>
                    <a:pt x="0" y="55880"/>
                    <a:pt x="55880" y="0"/>
                    <a:pt x="124460" y="0"/>
                  </a:cubicBezTo>
                  <a:lnTo>
                    <a:pt x="8076521" y="0"/>
                  </a:lnTo>
                  <a:cubicBezTo>
                    <a:pt x="8145101" y="0"/>
                    <a:pt x="8200982" y="55880"/>
                    <a:pt x="8200982" y="124460"/>
                  </a:cubicBezTo>
                  <a:lnTo>
                    <a:pt x="8200982" y="1772817"/>
                  </a:lnTo>
                  <a:cubicBezTo>
                    <a:pt x="8200982" y="1841397"/>
                    <a:pt x="8145101" y="1897277"/>
                    <a:pt x="8076521"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5469FA"/>
            </a:solidFill>
          </p:spPr>
        </p:sp>
      </p:grpSp>
      <p:sp>
        <p:nvSpPr>
          <p:cNvPr id="6" name="Freeform 6"/>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2"/>
            <a:stretch>
              <a:fillRect/>
            </a:stretch>
          </a:blipFill>
        </p:spPr>
      </p:sp>
      <p:sp>
        <p:nvSpPr>
          <p:cNvPr id="7" name="Freeform 7"/>
          <p:cNvSpPr/>
          <p:nvPr/>
        </p:nvSpPr>
        <p:spPr>
          <a:xfrm rot="-1236050">
            <a:off x="6623340" y="2591576"/>
            <a:ext cx="4243679" cy="2121839"/>
          </a:xfrm>
          <a:custGeom>
            <a:avLst/>
            <a:gdLst/>
            <a:ahLst/>
            <a:cxnLst/>
            <a:rect l="l" t="t" r="r" b="b"/>
            <a:pathLst>
              <a:path w="4243679" h="2121839">
                <a:moveTo>
                  <a:pt x="0" y="0"/>
                </a:moveTo>
                <a:lnTo>
                  <a:pt x="4243679" y="0"/>
                </a:lnTo>
                <a:lnTo>
                  <a:pt x="4243679" y="2121839"/>
                </a:lnTo>
                <a:lnTo>
                  <a:pt x="0" y="2121839"/>
                </a:lnTo>
                <a:lnTo>
                  <a:pt x="0" y="0"/>
                </a:lnTo>
                <a:close/>
              </a:path>
            </a:pathLst>
          </a:custGeom>
          <a:blipFill>
            <a:blip r:embed="rId3"/>
            <a:stretch>
              <a:fillRect/>
            </a:stretch>
          </a:blipFill>
        </p:spPr>
      </p:sp>
      <p:sp>
        <p:nvSpPr>
          <p:cNvPr id="8" name="Freeform 8"/>
          <p:cNvSpPr/>
          <p:nvPr/>
        </p:nvSpPr>
        <p:spPr>
          <a:xfrm>
            <a:off x="14327203" y="8473753"/>
            <a:ext cx="1286400" cy="1575988"/>
          </a:xfrm>
          <a:custGeom>
            <a:avLst/>
            <a:gdLst/>
            <a:ahLst/>
            <a:cxnLst/>
            <a:rect l="l" t="t" r="r" b="b"/>
            <a:pathLst>
              <a:path w="1286400" h="1575988">
                <a:moveTo>
                  <a:pt x="0" y="0"/>
                </a:moveTo>
                <a:lnTo>
                  <a:pt x="1286400" y="0"/>
                </a:lnTo>
                <a:lnTo>
                  <a:pt x="1286400" y="1575988"/>
                </a:lnTo>
                <a:lnTo>
                  <a:pt x="0" y="1575988"/>
                </a:lnTo>
                <a:lnTo>
                  <a:pt x="0" y="0"/>
                </a:lnTo>
                <a:close/>
              </a:path>
            </a:pathLst>
          </a:custGeom>
          <a:blipFill>
            <a:blip r:embed="rId4"/>
            <a:stretch>
              <a:fillRect/>
            </a:stretch>
          </a:blipFill>
        </p:spPr>
      </p:sp>
      <p:sp>
        <p:nvSpPr>
          <p:cNvPr id="9" name="Freeform 9"/>
          <p:cNvSpPr/>
          <p:nvPr/>
        </p:nvSpPr>
        <p:spPr>
          <a:xfrm>
            <a:off x="1691724" y="3652495"/>
            <a:ext cx="2395188" cy="1491005"/>
          </a:xfrm>
          <a:custGeom>
            <a:avLst/>
            <a:gdLst/>
            <a:ahLst/>
            <a:cxnLst/>
            <a:rect l="l" t="t" r="r" b="b"/>
            <a:pathLst>
              <a:path w="2395188" h="1491005">
                <a:moveTo>
                  <a:pt x="0" y="0"/>
                </a:moveTo>
                <a:lnTo>
                  <a:pt x="2395188" y="0"/>
                </a:lnTo>
                <a:lnTo>
                  <a:pt x="2395188" y="1491005"/>
                </a:lnTo>
                <a:lnTo>
                  <a:pt x="0" y="1491005"/>
                </a:lnTo>
                <a:lnTo>
                  <a:pt x="0" y="0"/>
                </a:lnTo>
                <a:close/>
              </a:path>
            </a:pathLst>
          </a:custGeom>
          <a:blipFill>
            <a:blip r:embed="rId5"/>
            <a:stretch>
              <a:fillRect/>
            </a:stretch>
          </a:blipFill>
        </p:spPr>
      </p:sp>
      <p:sp>
        <p:nvSpPr>
          <p:cNvPr id="10" name="Freeform 10"/>
          <p:cNvSpPr/>
          <p:nvPr/>
        </p:nvSpPr>
        <p:spPr>
          <a:xfrm rot="-5400000">
            <a:off x="13029518" y="-429467"/>
            <a:ext cx="4862436" cy="5721369"/>
          </a:xfrm>
          <a:custGeom>
            <a:avLst/>
            <a:gdLst/>
            <a:ahLst/>
            <a:cxnLst/>
            <a:rect l="l" t="t" r="r" b="b"/>
            <a:pathLst>
              <a:path w="4862436" h="5721369">
                <a:moveTo>
                  <a:pt x="0" y="0"/>
                </a:moveTo>
                <a:lnTo>
                  <a:pt x="4862436" y="0"/>
                </a:lnTo>
                <a:lnTo>
                  <a:pt x="4862436" y="5721369"/>
                </a:lnTo>
                <a:lnTo>
                  <a:pt x="0" y="5721369"/>
                </a:lnTo>
                <a:lnTo>
                  <a:pt x="0" y="0"/>
                </a:lnTo>
                <a:close/>
              </a:path>
            </a:pathLst>
          </a:custGeom>
          <a:blipFill>
            <a:blip r:embed="rId6"/>
            <a:stretch>
              <a:fillRect/>
            </a:stretch>
          </a:blipFill>
        </p:spPr>
      </p:sp>
      <p:sp>
        <p:nvSpPr>
          <p:cNvPr id="11" name="TextBox 11"/>
          <p:cNvSpPr txBox="1"/>
          <p:nvPr/>
        </p:nvSpPr>
        <p:spPr>
          <a:xfrm>
            <a:off x="1028700" y="859922"/>
            <a:ext cx="10075927" cy="1219200"/>
          </a:xfrm>
          <a:prstGeom prst="rect">
            <a:avLst/>
          </a:prstGeom>
        </p:spPr>
        <p:txBody>
          <a:bodyPr lIns="0" tIns="0" rIns="0" bIns="0" rtlCol="0" anchor="t">
            <a:spAutoFit/>
          </a:bodyPr>
          <a:lstStyle/>
          <a:p>
            <a:pPr algn="l">
              <a:lnSpc>
                <a:spcPts val="9600"/>
              </a:lnSpc>
            </a:pPr>
            <a:r>
              <a:rPr lang="en-US" sz="8000">
                <a:solidFill>
                  <a:srgbClr val="FFFFFF"/>
                </a:solidFill>
                <a:latin typeface="Gliker"/>
                <a:ea typeface="Gliker"/>
                <a:cs typeface="Gliker"/>
                <a:sym typeface="Gliker"/>
              </a:rPr>
              <a:t>TEKNOLOJİ</a:t>
            </a:r>
          </a:p>
        </p:txBody>
      </p:sp>
      <p:grpSp>
        <p:nvGrpSpPr>
          <p:cNvPr id="12" name="Group 12"/>
          <p:cNvGrpSpPr/>
          <p:nvPr/>
        </p:nvGrpSpPr>
        <p:grpSpPr>
          <a:xfrm>
            <a:off x="7161408" y="7774728"/>
            <a:ext cx="4819238" cy="2453636"/>
            <a:chOff x="0" y="0"/>
            <a:chExt cx="6425650" cy="3271514"/>
          </a:xfrm>
        </p:grpSpPr>
        <p:sp>
          <p:nvSpPr>
            <p:cNvPr id="13" name="TextBox 13"/>
            <p:cNvSpPr txBox="1"/>
            <p:nvPr/>
          </p:nvSpPr>
          <p:spPr>
            <a:xfrm rot="556442">
              <a:off x="241637" y="396004"/>
              <a:ext cx="4998166" cy="647700"/>
            </a:xfrm>
            <a:prstGeom prst="rect">
              <a:avLst/>
            </a:prstGeom>
          </p:spPr>
          <p:txBody>
            <a:bodyPr lIns="0" tIns="0" rIns="0" bIns="0" rtlCol="0" anchor="t">
              <a:spAutoFit/>
            </a:bodyPr>
            <a:lstStyle/>
            <a:p>
              <a:pPr algn="l">
                <a:lnSpc>
                  <a:spcPts val="3840"/>
                </a:lnSpc>
              </a:pPr>
              <a:endParaRPr/>
            </a:p>
          </p:txBody>
        </p:sp>
        <p:sp>
          <p:nvSpPr>
            <p:cNvPr id="14" name="TextBox 14"/>
            <p:cNvSpPr txBox="1"/>
            <p:nvPr/>
          </p:nvSpPr>
          <p:spPr>
            <a:xfrm rot="556442">
              <a:off x="7041" y="2159977"/>
              <a:ext cx="6417709" cy="588857"/>
            </a:xfrm>
            <a:prstGeom prst="rect">
              <a:avLst/>
            </a:prstGeom>
          </p:spPr>
          <p:txBody>
            <a:bodyPr lIns="0" tIns="0" rIns="0" bIns="0" rtlCol="0" anchor="t">
              <a:spAutoFit/>
            </a:bodyPr>
            <a:lstStyle/>
            <a:p>
              <a:pPr algn="l">
                <a:lnSpc>
                  <a:spcPts val="3542"/>
                </a:lnSpc>
              </a:pPr>
              <a:endParaRPr/>
            </a:p>
          </p:txBody>
        </p:sp>
      </p:grpSp>
      <p:sp>
        <p:nvSpPr>
          <p:cNvPr id="15" name="TextBox 15"/>
          <p:cNvSpPr txBox="1"/>
          <p:nvPr/>
        </p:nvSpPr>
        <p:spPr>
          <a:xfrm>
            <a:off x="5251060" y="6199801"/>
            <a:ext cx="11166771" cy="2078990"/>
          </a:xfrm>
          <a:prstGeom prst="rect">
            <a:avLst/>
          </a:prstGeom>
        </p:spPr>
        <p:txBody>
          <a:bodyPr lIns="0" tIns="0" rIns="0" bIns="0" rtlCol="0" anchor="t">
            <a:spAutoFit/>
          </a:bodyPr>
          <a:lstStyle/>
          <a:p>
            <a:pPr algn="ctr">
              <a:lnSpc>
                <a:spcPts val="4200"/>
              </a:lnSpc>
            </a:pPr>
            <a:r>
              <a:rPr lang="en-US" sz="3000">
                <a:solidFill>
                  <a:srgbClr val="000000"/>
                </a:solidFill>
                <a:latin typeface="Gliker"/>
                <a:ea typeface="Gliker"/>
                <a:cs typeface="Gliker"/>
                <a:sym typeface="Gliker"/>
              </a:rPr>
              <a:t>İnsanların ihtiyaçları yönünde oluşturulmuş ve yine insanlar tarafından gerçekleştirilmiş her türlü araç-gereç ve bu araç gereçlerin tasarlanmasında kullanılan bilgiye</a:t>
            </a:r>
          </a:p>
          <a:p>
            <a:pPr marL="0" lvl="0" indent="0" algn="ctr">
              <a:lnSpc>
                <a:spcPts val="3919"/>
              </a:lnSpc>
              <a:spcBef>
                <a:spcPct val="0"/>
              </a:spcBef>
            </a:pPr>
            <a:r>
              <a:rPr lang="en-US" sz="2799">
                <a:solidFill>
                  <a:srgbClr val="000000"/>
                </a:solidFill>
                <a:latin typeface="Gliker"/>
                <a:ea typeface="Gliker"/>
                <a:cs typeface="Gliker"/>
                <a:sym typeface="Gliker"/>
              </a:rPr>
              <a:t>denir.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264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016000" cy="3754910"/>
            <a:chOff x="0" y="0"/>
            <a:chExt cx="8092548" cy="1897277"/>
          </a:xfrm>
        </p:grpSpPr>
        <p:sp>
          <p:nvSpPr>
            <p:cNvPr id="3" name="Freeform 3"/>
            <p:cNvSpPr/>
            <p:nvPr/>
          </p:nvSpPr>
          <p:spPr>
            <a:xfrm>
              <a:off x="0" y="0"/>
              <a:ext cx="8092549" cy="1897277"/>
            </a:xfrm>
            <a:custGeom>
              <a:avLst/>
              <a:gdLst/>
              <a:ahLst/>
              <a:cxnLst/>
              <a:rect l="l" t="t" r="r" b="b"/>
              <a:pathLst>
                <a:path w="8092549" h="1897277">
                  <a:moveTo>
                    <a:pt x="7968088" y="1897277"/>
                  </a:moveTo>
                  <a:lnTo>
                    <a:pt x="124460" y="1897277"/>
                  </a:lnTo>
                  <a:cubicBezTo>
                    <a:pt x="55880" y="1897277"/>
                    <a:pt x="0" y="1841397"/>
                    <a:pt x="0" y="1772817"/>
                  </a:cubicBezTo>
                  <a:lnTo>
                    <a:pt x="0" y="124460"/>
                  </a:lnTo>
                  <a:cubicBezTo>
                    <a:pt x="0" y="55880"/>
                    <a:pt x="55880" y="0"/>
                    <a:pt x="124460" y="0"/>
                  </a:cubicBezTo>
                  <a:lnTo>
                    <a:pt x="7968088" y="0"/>
                  </a:lnTo>
                  <a:cubicBezTo>
                    <a:pt x="8036668" y="0"/>
                    <a:pt x="8092549" y="55880"/>
                    <a:pt x="8092549" y="124460"/>
                  </a:cubicBezTo>
                  <a:lnTo>
                    <a:pt x="8092549" y="1772817"/>
                  </a:lnTo>
                  <a:cubicBezTo>
                    <a:pt x="8092549" y="1841397"/>
                    <a:pt x="8036668" y="1897277"/>
                    <a:pt x="7968088"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FF1616"/>
            </a:solidFill>
          </p:spPr>
        </p:sp>
      </p:grpSp>
      <p:sp>
        <p:nvSpPr>
          <p:cNvPr id="6" name="Freeform 6"/>
          <p:cNvSpPr/>
          <p:nvPr/>
        </p:nvSpPr>
        <p:spPr>
          <a:xfrm rot="683753">
            <a:off x="15569190" y="8873068"/>
            <a:ext cx="4254713" cy="2132675"/>
          </a:xfrm>
          <a:custGeom>
            <a:avLst/>
            <a:gdLst/>
            <a:ahLst/>
            <a:cxnLst/>
            <a:rect l="l" t="t" r="r" b="b"/>
            <a:pathLst>
              <a:path w="4254713" h="2132675">
                <a:moveTo>
                  <a:pt x="0" y="0"/>
                </a:moveTo>
                <a:lnTo>
                  <a:pt x="4254714" y="0"/>
                </a:lnTo>
                <a:lnTo>
                  <a:pt x="4254714" y="2132675"/>
                </a:lnTo>
                <a:lnTo>
                  <a:pt x="0" y="2132675"/>
                </a:lnTo>
                <a:lnTo>
                  <a:pt x="0" y="0"/>
                </a:lnTo>
                <a:close/>
              </a:path>
            </a:pathLst>
          </a:custGeom>
          <a:blipFill>
            <a:blip r:embed="rId2"/>
            <a:stretch>
              <a:fillRect/>
            </a:stretch>
          </a:blipFill>
        </p:spPr>
      </p:sp>
      <p:sp>
        <p:nvSpPr>
          <p:cNvPr id="7" name="Freeform 7"/>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3"/>
            <a:stretch>
              <a:fillRect/>
            </a:stretch>
          </a:blipFill>
        </p:spPr>
      </p:sp>
      <p:sp>
        <p:nvSpPr>
          <p:cNvPr id="8" name="Freeform 8"/>
          <p:cNvSpPr/>
          <p:nvPr/>
        </p:nvSpPr>
        <p:spPr>
          <a:xfrm>
            <a:off x="10974075" y="534183"/>
            <a:ext cx="6285225" cy="5530998"/>
          </a:xfrm>
          <a:custGeom>
            <a:avLst/>
            <a:gdLst/>
            <a:ahLst/>
            <a:cxnLst/>
            <a:rect l="l" t="t" r="r" b="b"/>
            <a:pathLst>
              <a:path w="6285225" h="5530998">
                <a:moveTo>
                  <a:pt x="0" y="0"/>
                </a:moveTo>
                <a:lnTo>
                  <a:pt x="6285225" y="0"/>
                </a:lnTo>
                <a:lnTo>
                  <a:pt x="6285225" y="5530998"/>
                </a:lnTo>
                <a:lnTo>
                  <a:pt x="0" y="5530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28700" y="859922"/>
            <a:ext cx="11254029" cy="1219200"/>
          </a:xfrm>
          <a:prstGeom prst="rect">
            <a:avLst/>
          </a:prstGeom>
        </p:spPr>
        <p:txBody>
          <a:bodyPr lIns="0" tIns="0" rIns="0" bIns="0" rtlCol="0" anchor="t">
            <a:spAutoFit/>
          </a:bodyPr>
          <a:lstStyle/>
          <a:p>
            <a:pPr algn="ctr">
              <a:lnSpc>
                <a:spcPts val="9600"/>
              </a:lnSpc>
            </a:pPr>
            <a:r>
              <a:rPr lang="en-US" sz="8000">
                <a:solidFill>
                  <a:srgbClr val="FFFFFF"/>
                </a:solidFill>
                <a:latin typeface="Gliker"/>
                <a:ea typeface="Gliker"/>
                <a:cs typeface="Gliker"/>
                <a:sym typeface="Gliker"/>
              </a:rPr>
              <a:t>İstismar</a:t>
            </a:r>
          </a:p>
        </p:txBody>
      </p:sp>
      <p:sp>
        <p:nvSpPr>
          <p:cNvPr id="10" name="TextBox 10"/>
          <p:cNvSpPr txBox="1"/>
          <p:nvPr/>
        </p:nvSpPr>
        <p:spPr>
          <a:xfrm>
            <a:off x="5251060" y="6503331"/>
            <a:ext cx="11166771" cy="14719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Gliker"/>
                <a:ea typeface="Gliker"/>
                <a:cs typeface="Gliker"/>
                <a:sym typeface="Gliker"/>
              </a:rPr>
              <a:t>Sanal ortamda kötü niyetli kişi veya gruplar tarafından mağdurun fiziksel ya da psikolojik gelişimini olumsuz olarak etkileyen davranışlardır.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15EB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016000" cy="3754910"/>
            <a:chOff x="0" y="0"/>
            <a:chExt cx="8092548" cy="1897277"/>
          </a:xfrm>
        </p:grpSpPr>
        <p:sp>
          <p:nvSpPr>
            <p:cNvPr id="3" name="Freeform 3"/>
            <p:cNvSpPr/>
            <p:nvPr/>
          </p:nvSpPr>
          <p:spPr>
            <a:xfrm>
              <a:off x="0" y="0"/>
              <a:ext cx="8092549" cy="1897277"/>
            </a:xfrm>
            <a:custGeom>
              <a:avLst/>
              <a:gdLst/>
              <a:ahLst/>
              <a:cxnLst/>
              <a:rect l="l" t="t" r="r" b="b"/>
              <a:pathLst>
                <a:path w="8092549" h="1897277">
                  <a:moveTo>
                    <a:pt x="7968088" y="1897277"/>
                  </a:moveTo>
                  <a:lnTo>
                    <a:pt x="124460" y="1897277"/>
                  </a:lnTo>
                  <a:cubicBezTo>
                    <a:pt x="55880" y="1897277"/>
                    <a:pt x="0" y="1841397"/>
                    <a:pt x="0" y="1772817"/>
                  </a:cubicBezTo>
                  <a:lnTo>
                    <a:pt x="0" y="124460"/>
                  </a:lnTo>
                  <a:cubicBezTo>
                    <a:pt x="0" y="55880"/>
                    <a:pt x="55880" y="0"/>
                    <a:pt x="124460" y="0"/>
                  </a:cubicBezTo>
                  <a:lnTo>
                    <a:pt x="7968088" y="0"/>
                  </a:lnTo>
                  <a:cubicBezTo>
                    <a:pt x="8036668" y="0"/>
                    <a:pt x="8092549" y="55880"/>
                    <a:pt x="8092549" y="124460"/>
                  </a:cubicBezTo>
                  <a:lnTo>
                    <a:pt x="8092549" y="1772817"/>
                  </a:lnTo>
                  <a:cubicBezTo>
                    <a:pt x="8092549" y="1841397"/>
                    <a:pt x="8036668" y="1897277"/>
                    <a:pt x="7968088"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FF1616"/>
            </a:solidFill>
          </p:spPr>
        </p:sp>
      </p:grpSp>
      <p:sp>
        <p:nvSpPr>
          <p:cNvPr id="6" name="Freeform 6"/>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2"/>
            <a:stretch>
              <a:fillRect/>
            </a:stretch>
          </a:blipFill>
        </p:spPr>
      </p:sp>
      <p:sp>
        <p:nvSpPr>
          <p:cNvPr id="7" name="Freeform 7"/>
          <p:cNvSpPr/>
          <p:nvPr/>
        </p:nvSpPr>
        <p:spPr>
          <a:xfrm>
            <a:off x="12807951" y="256431"/>
            <a:ext cx="5168411" cy="5293531"/>
          </a:xfrm>
          <a:custGeom>
            <a:avLst/>
            <a:gdLst/>
            <a:ahLst/>
            <a:cxnLst/>
            <a:rect l="l" t="t" r="r" b="b"/>
            <a:pathLst>
              <a:path w="5168411" h="5293531">
                <a:moveTo>
                  <a:pt x="0" y="0"/>
                </a:moveTo>
                <a:lnTo>
                  <a:pt x="5168411" y="0"/>
                </a:lnTo>
                <a:lnTo>
                  <a:pt x="5168411" y="5293531"/>
                </a:lnTo>
                <a:lnTo>
                  <a:pt x="0" y="5293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82527" y="566595"/>
            <a:ext cx="11254029" cy="1219200"/>
          </a:xfrm>
          <a:prstGeom prst="rect">
            <a:avLst/>
          </a:prstGeom>
        </p:spPr>
        <p:txBody>
          <a:bodyPr lIns="0" tIns="0" rIns="0" bIns="0" rtlCol="0" anchor="t">
            <a:spAutoFit/>
          </a:bodyPr>
          <a:lstStyle/>
          <a:p>
            <a:pPr algn="ctr">
              <a:lnSpc>
                <a:spcPts val="9600"/>
              </a:lnSpc>
            </a:pPr>
            <a:r>
              <a:rPr lang="en-US" sz="8000">
                <a:solidFill>
                  <a:srgbClr val="FFFFFF"/>
                </a:solidFill>
                <a:latin typeface="Gliker"/>
                <a:ea typeface="Gliker"/>
                <a:cs typeface="Gliker"/>
                <a:sym typeface="Gliker"/>
              </a:rPr>
              <a:t>Güvenlik Sorunları</a:t>
            </a:r>
          </a:p>
        </p:txBody>
      </p:sp>
      <p:sp>
        <p:nvSpPr>
          <p:cNvPr id="9" name="TextBox 9"/>
          <p:cNvSpPr txBox="1"/>
          <p:nvPr/>
        </p:nvSpPr>
        <p:spPr>
          <a:xfrm>
            <a:off x="5251060" y="6503331"/>
            <a:ext cx="11166771" cy="14719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Gliker"/>
                <a:ea typeface="Gliker"/>
                <a:cs typeface="Gliker"/>
                <a:sym typeface="Gliker"/>
              </a:rPr>
              <a:t>Sanal Güvenlik en kaba anlatımıyla internet ortamındaki tehlikelere karşı korunmaktır. Bu tehlikeler, virüsler, sakıncalı site ve içerikler ayrıca kötü niyetli internet kullanıcıları olabilir.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16303494" y="627016"/>
            <a:ext cx="3165491" cy="3133836"/>
          </a:xfrm>
          <a:custGeom>
            <a:avLst/>
            <a:gdLst/>
            <a:ahLst/>
            <a:cxnLst/>
            <a:rect l="l" t="t" r="r" b="b"/>
            <a:pathLst>
              <a:path w="3165491" h="3133836">
                <a:moveTo>
                  <a:pt x="0" y="0"/>
                </a:moveTo>
                <a:lnTo>
                  <a:pt x="3165492" y="0"/>
                </a:lnTo>
                <a:lnTo>
                  <a:pt x="3165492" y="3133836"/>
                </a:lnTo>
                <a:lnTo>
                  <a:pt x="0" y="3133836"/>
                </a:lnTo>
                <a:lnTo>
                  <a:pt x="0" y="0"/>
                </a:lnTo>
                <a:close/>
              </a:path>
            </a:pathLst>
          </a:custGeom>
          <a:blipFill>
            <a:blip r:embed="rId2"/>
            <a:stretch>
              <a:fillRect/>
            </a:stretch>
          </a:blipFill>
        </p:spPr>
      </p:sp>
      <p:grpSp>
        <p:nvGrpSpPr>
          <p:cNvPr id="3" name="Group 3"/>
          <p:cNvGrpSpPr/>
          <p:nvPr/>
        </p:nvGrpSpPr>
        <p:grpSpPr>
          <a:xfrm rot="-10800000">
            <a:off x="2358062" y="2240041"/>
            <a:ext cx="13571876" cy="16536607"/>
            <a:chOff x="0" y="0"/>
            <a:chExt cx="2354580" cy="2868930"/>
          </a:xfrm>
        </p:grpSpPr>
        <p:sp>
          <p:nvSpPr>
            <p:cNvPr id="4" name="Freeform 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F7A2F"/>
            </a:solidFill>
          </p:spPr>
        </p:sp>
      </p:grpSp>
      <p:sp>
        <p:nvSpPr>
          <p:cNvPr id="5" name="TextBox 5"/>
          <p:cNvSpPr txBox="1"/>
          <p:nvPr/>
        </p:nvSpPr>
        <p:spPr>
          <a:xfrm>
            <a:off x="3391393" y="4614927"/>
            <a:ext cx="11505214" cy="2070101"/>
          </a:xfrm>
          <a:prstGeom prst="rect">
            <a:avLst/>
          </a:prstGeom>
        </p:spPr>
        <p:txBody>
          <a:bodyPr lIns="0" tIns="0" rIns="0" bIns="0" rtlCol="0" anchor="t">
            <a:spAutoFit/>
          </a:bodyPr>
          <a:lstStyle/>
          <a:p>
            <a:pPr algn="ctr">
              <a:lnSpc>
                <a:spcPts val="8000"/>
              </a:lnSpc>
            </a:pPr>
            <a:r>
              <a:rPr lang="en-US" sz="8000">
                <a:solidFill>
                  <a:srgbClr val="FFFFFF"/>
                </a:solidFill>
                <a:latin typeface="Gliker"/>
                <a:ea typeface="Gliker"/>
                <a:cs typeface="Gliker"/>
                <a:sym typeface="Gliker"/>
              </a:rPr>
              <a:t>İNTERNETİ GÜVENLİ</a:t>
            </a:r>
          </a:p>
          <a:p>
            <a:pPr algn="ctr">
              <a:lnSpc>
                <a:spcPts val="8000"/>
              </a:lnSpc>
            </a:pPr>
            <a:r>
              <a:rPr lang="en-US" sz="8000">
                <a:solidFill>
                  <a:srgbClr val="FFFFFF"/>
                </a:solidFill>
                <a:latin typeface="Gliker"/>
                <a:ea typeface="Gliker"/>
                <a:cs typeface="Gliker"/>
                <a:sym typeface="Gliker"/>
              </a:rPr>
              <a:t>KULLANIM İPUÇLARI</a:t>
            </a:r>
          </a:p>
        </p:txBody>
      </p:sp>
      <p:sp>
        <p:nvSpPr>
          <p:cNvPr id="6" name="Freeform 6"/>
          <p:cNvSpPr/>
          <p:nvPr/>
        </p:nvSpPr>
        <p:spPr>
          <a:xfrm rot="-957461">
            <a:off x="1135461" y="1289887"/>
            <a:ext cx="2209777" cy="2209777"/>
          </a:xfrm>
          <a:custGeom>
            <a:avLst/>
            <a:gdLst/>
            <a:ahLst/>
            <a:cxnLst/>
            <a:rect l="l" t="t" r="r" b="b"/>
            <a:pathLst>
              <a:path w="2209777" h="2209777">
                <a:moveTo>
                  <a:pt x="0" y="0"/>
                </a:moveTo>
                <a:lnTo>
                  <a:pt x="2209777" y="0"/>
                </a:lnTo>
                <a:lnTo>
                  <a:pt x="2209777" y="2209778"/>
                </a:lnTo>
                <a:lnTo>
                  <a:pt x="0" y="2209778"/>
                </a:lnTo>
                <a:lnTo>
                  <a:pt x="0" y="0"/>
                </a:lnTo>
                <a:close/>
              </a:path>
            </a:pathLst>
          </a:custGeom>
          <a:blipFill>
            <a:blip r:embed="rId3"/>
            <a:stretch>
              <a:fillRect/>
            </a:stretch>
          </a:blipFill>
        </p:spPr>
      </p:sp>
      <p:grpSp>
        <p:nvGrpSpPr>
          <p:cNvPr id="7" name="Group 7"/>
          <p:cNvGrpSpPr/>
          <p:nvPr/>
        </p:nvGrpSpPr>
        <p:grpSpPr>
          <a:xfrm>
            <a:off x="-594861" y="8681973"/>
            <a:ext cx="19477723" cy="1826371"/>
            <a:chOff x="0" y="0"/>
            <a:chExt cx="12902982" cy="1209876"/>
          </a:xfrm>
        </p:grpSpPr>
        <p:sp>
          <p:nvSpPr>
            <p:cNvPr id="8" name="Freeform 8"/>
            <p:cNvSpPr/>
            <p:nvPr/>
          </p:nvSpPr>
          <p:spPr>
            <a:xfrm>
              <a:off x="0" y="0"/>
              <a:ext cx="12902982" cy="1209877"/>
            </a:xfrm>
            <a:custGeom>
              <a:avLst/>
              <a:gdLst/>
              <a:ahLst/>
              <a:cxnLst/>
              <a:rect l="l" t="t" r="r" b="b"/>
              <a:pathLst>
                <a:path w="12902982" h="1209877">
                  <a:moveTo>
                    <a:pt x="12778522" y="1209876"/>
                  </a:moveTo>
                  <a:lnTo>
                    <a:pt x="124460" y="1209876"/>
                  </a:lnTo>
                  <a:cubicBezTo>
                    <a:pt x="55880" y="1209876"/>
                    <a:pt x="0" y="1153996"/>
                    <a:pt x="0" y="1085416"/>
                  </a:cubicBezTo>
                  <a:lnTo>
                    <a:pt x="0" y="124460"/>
                  </a:lnTo>
                  <a:cubicBezTo>
                    <a:pt x="0" y="55880"/>
                    <a:pt x="55880" y="0"/>
                    <a:pt x="124460" y="0"/>
                  </a:cubicBezTo>
                  <a:lnTo>
                    <a:pt x="12778522" y="0"/>
                  </a:lnTo>
                  <a:cubicBezTo>
                    <a:pt x="12847102" y="0"/>
                    <a:pt x="12902982" y="55880"/>
                    <a:pt x="12902982" y="124460"/>
                  </a:cubicBezTo>
                  <a:lnTo>
                    <a:pt x="12902982" y="1085416"/>
                  </a:lnTo>
                  <a:cubicBezTo>
                    <a:pt x="12902982" y="1153996"/>
                    <a:pt x="12847102" y="1209877"/>
                    <a:pt x="12778522" y="1209877"/>
                  </a:cubicBezTo>
                  <a:close/>
                </a:path>
              </a:pathLst>
            </a:custGeom>
            <a:solidFill>
              <a:srgbClr val="000000"/>
            </a:solidFill>
          </p:spPr>
        </p:sp>
      </p:grpSp>
      <p:sp>
        <p:nvSpPr>
          <p:cNvPr id="9" name="Freeform 9"/>
          <p:cNvSpPr/>
          <p:nvPr/>
        </p:nvSpPr>
        <p:spPr>
          <a:xfrm rot="706932">
            <a:off x="1186644" y="7374146"/>
            <a:ext cx="1684236" cy="1720803"/>
          </a:xfrm>
          <a:custGeom>
            <a:avLst/>
            <a:gdLst/>
            <a:ahLst/>
            <a:cxnLst/>
            <a:rect l="l" t="t" r="r" b="b"/>
            <a:pathLst>
              <a:path w="1684236" h="1720803">
                <a:moveTo>
                  <a:pt x="0" y="0"/>
                </a:moveTo>
                <a:lnTo>
                  <a:pt x="1684237" y="0"/>
                </a:lnTo>
                <a:lnTo>
                  <a:pt x="1684237" y="1720803"/>
                </a:lnTo>
                <a:lnTo>
                  <a:pt x="0" y="1720803"/>
                </a:lnTo>
                <a:lnTo>
                  <a:pt x="0" y="0"/>
                </a:lnTo>
                <a:close/>
              </a:path>
            </a:pathLst>
          </a:custGeom>
          <a:blipFill>
            <a:blip r:embed="rId4"/>
            <a:stretch>
              <a:fillRect/>
            </a:stretch>
          </a:blipFill>
        </p:spPr>
      </p:sp>
      <p:sp>
        <p:nvSpPr>
          <p:cNvPr id="10" name="Freeform 10"/>
          <p:cNvSpPr/>
          <p:nvPr/>
        </p:nvSpPr>
        <p:spPr>
          <a:xfrm rot="-868067">
            <a:off x="14505283" y="5036512"/>
            <a:ext cx="1536247" cy="1472876"/>
          </a:xfrm>
          <a:custGeom>
            <a:avLst/>
            <a:gdLst/>
            <a:ahLst/>
            <a:cxnLst/>
            <a:rect l="l" t="t" r="r" b="b"/>
            <a:pathLst>
              <a:path w="1536247" h="1472876">
                <a:moveTo>
                  <a:pt x="0" y="0"/>
                </a:moveTo>
                <a:lnTo>
                  <a:pt x="1536246" y="0"/>
                </a:lnTo>
                <a:lnTo>
                  <a:pt x="1536246" y="1472876"/>
                </a:lnTo>
                <a:lnTo>
                  <a:pt x="0" y="1472876"/>
                </a:lnTo>
                <a:lnTo>
                  <a:pt x="0" y="0"/>
                </a:lnTo>
                <a:close/>
              </a:path>
            </a:pathLst>
          </a:custGeom>
          <a:blipFill>
            <a:blip r:embed="rId5"/>
            <a:stretch>
              <a:fillRect/>
            </a:stretch>
          </a:blipFill>
        </p:spPr>
      </p:sp>
      <p:sp>
        <p:nvSpPr>
          <p:cNvPr id="11" name="AutoShape 11"/>
          <p:cNvSpPr/>
          <p:nvPr/>
        </p:nvSpPr>
        <p:spPr>
          <a:xfrm>
            <a:off x="11568709" y="9258604"/>
            <a:ext cx="6719291" cy="0"/>
          </a:xfrm>
          <a:prstGeom prst="line">
            <a:avLst/>
          </a:prstGeom>
          <a:ln w="209550" cap="flat">
            <a:solidFill>
              <a:srgbClr val="1BFF0F"/>
            </a:solidFill>
            <a:prstDash val="sysDot"/>
            <a:headEnd type="none" w="sm" len="sm"/>
            <a:tailEnd type="none" w="sm" len="sm"/>
          </a:ln>
        </p:spPr>
      </p:sp>
      <p:sp>
        <p:nvSpPr>
          <p:cNvPr id="12" name="Freeform 12"/>
          <p:cNvSpPr/>
          <p:nvPr/>
        </p:nvSpPr>
        <p:spPr>
          <a:xfrm flipH="1">
            <a:off x="2240350" y="8801809"/>
            <a:ext cx="1192153" cy="1332691"/>
          </a:xfrm>
          <a:custGeom>
            <a:avLst/>
            <a:gdLst/>
            <a:ahLst/>
            <a:cxnLst/>
            <a:rect l="l" t="t" r="r" b="b"/>
            <a:pathLst>
              <a:path w="1192153" h="1332691">
                <a:moveTo>
                  <a:pt x="1192152" y="0"/>
                </a:moveTo>
                <a:lnTo>
                  <a:pt x="0" y="0"/>
                </a:lnTo>
                <a:lnTo>
                  <a:pt x="0" y="1332691"/>
                </a:lnTo>
                <a:lnTo>
                  <a:pt x="1192152" y="1332691"/>
                </a:lnTo>
                <a:lnTo>
                  <a:pt x="1192152"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04D"/>
        </a:solidFill>
        <a:effectLst/>
      </p:bgPr>
    </p:bg>
    <p:spTree>
      <p:nvGrpSpPr>
        <p:cNvPr id="1" name=""/>
        <p:cNvGrpSpPr/>
        <p:nvPr/>
      </p:nvGrpSpPr>
      <p:grpSpPr>
        <a:xfrm>
          <a:off x="0" y="0"/>
          <a:ext cx="0" cy="0"/>
          <a:chOff x="0" y="0"/>
          <a:chExt cx="0" cy="0"/>
        </a:xfrm>
      </p:grpSpPr>
      <p:grpSp>
        <p:nvGrpSpPr>
          <p:cNvPr id="2" name="Group 2"/>
          <p:cNvGrpSpPr/>
          <p:nvPr/>
        </p:nvGrpSpPr>
        <p:grpSpPr>
          <a:xfrm>
            <a:off x="704044" y="7714322"/>
            <a:ext cx="3897158" cy="1307001"/>
            <a:chOff x="0" y="0"/>
            <a:chExt cx="1969152" cy="660400"/>
          </a:xfrm>
        </p:grpSpPr>
        <p:sp>
          <p:nvSpPr>
            <p:cNvPr id="3" name="Freeform 3"/>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4" name="Group 4"/>
          <p:cNvGrpSpPr/>
          <p:nvPr/>
        </p:nvGrpSpPr>
        <p:grpSpPr>
          <a:xfrm>
            <a:off x="704044" y="1265678"/>
            <a:ext cx="3897158" cy="6189495"/>
            <a:chOff x="0" y="0"/>
            <a:chExt cx="1969152" cy="3127422"/>
          </a:xfrm>
        </p:grpSpPr>
        <p:sp>
          <p:nvSpPr>
            <p:cNvPr id="5" name="Freeform 5"/>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6" name="Group 6"/>
          <p:cNvGrpSpPr/>
          <p:nvPr/>
        </p:nvGrpSpPr>
        <p:grpSpPr>
          <a:xfrm>
            <a:off x="13686798" y="1265678"/>
            <a:ext cx="3897158" cy="6189495"/>
            <a:chOff x="0" y="0"/>
            <a:chExt cx="1969152" cy="3127422"/>
          </a:xfrm>
        </p:grpSpPr>
        <p:sp>
          <p:nvSpPr>
            <p:cNvPr id="7" name="Freeform 7"/>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8" name="Group 8"/>
          <p:cNvGrpSpPr/>
          <p:nvPr/>
        </p:nvGrpSpPr>
        <p:grpSpPr>
          <a:xfrm>
            <a:off x="5031629" y="1265678"/>
            <a:ext cx="3897158" cy="6189495"/>
            <a:chOff x="0" y="0"/>
            <a:chExt cx="1969152" cy="3127422"/>
          </a:xfrm>
        </p:grpSpPr>
        <p:sp>
          <p:nvSpPr>
            <p:cNvPr id="9" name="Freeform 9"/>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10" name="Group 10"/>
          <p:cNvGrpSpPr/>
          <p:nvPr/>
        </p:nvGrpSpPr>
        <p:grpSpPr>
          <a:xfrm>
            <a:off x="9359213" y="1265678"/>
            <a:ext cx="3897158" cy="6189495"/>
            <a:chOff x="0" y="0"/>
            <a:chExt cx="1969152" cy="3127422"/>
          </a:xfrm>
        </p:grpSpPr>
        <p:sp>
          <p:nvSpPr>
            <p:cNvPr id="11" name="Freeform 11"/>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12" name="Group 12"/>
          <p:cNvGrpSpPr/>
          <p:nvPr/>
        </p:nvGrpSpPr>
        <p:grpSpPr>
          <a:xfrm>
            <a:off x="5031629" y="7714322"/>
            <a:ext cx="3897158" cy="1307001"/>
            <a:chOff x="0" y="0"/>
            <a:chExt cx="1969152" cy="660400"/>
          </a:xfrm>
        </p:grpSpPr>
        <p:sp>
          <p:nvSpPr>
            <p:cNvPr id="13" name="Freeform 13"/>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14" name="Group 14"/>
          <p:cNvGrpSpPr/>
          <p:nvPr/>
        </p:nvGrpSpPr>
        <p:grpSpPr>
          <a:xfrm>
            <a:off x="9359213" y="7714322"/>
            <a:ext cx="3897158" cy="1307001"/>
            <a:chOff x="0" y="0"/>
            <a:chExt cx="1969152" cy="660400"/>
          </a:xfrm>
        </p:grpSpPr>
        <p:sp>
          <p:nvSpPr>
            <p:cNvPr id="15" name="Freeform 15"/>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16" name="Group 16"/>
          <p:cNvGrpSpPr/>
          <p:nvPr/>
        </p:nvGrpSpPr>
        <p:grpSpPr>
          <a:xfrm>
            <a:off x="13686798" y="7714322"/>
            <a:ext cx="3897158" cy="1307001"/>
            <a:chOff x="0" y="0"/>
            <a:chExt cx="1969152" cy="660400"/>
          </a:xfrm>
        </p:grpSpPr>
        <p:sp>
          <p:nvSpPr>
            <p:cNvPr id="17" name="Freeform 17"/>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sp>
        <p:nvSpPr>
          <p:cNvPr id="18" name="Freeform 18"/>
          <p:cNvSpPr/>
          <p:nvPr/>
        </p:nvSpPr>
        <p:spPr>
          <a:xfrm rot="366306">
            <a:off x="12467929" y="448475"/>
            <a:ext cx="1160451" cy="1160451"/>
          </a:xfrm>
          <a:custGeom>
            <a:avLst/>
            <a:gdLst/>
            <a:ahLst/>
            <a:cxnLst/>
            <a:rect l="l" t="t" r="r" b="b"/>
            <a:pathLst>
              <a:path w="1160451" h="1160451">
                <a:moveTo>
                  <a:pt x="0" y="0"/>
                </a:moveTo>
                <a:lnTo>
                  <a:pt x="1160451" y="0"/>
                </a:lnTo>
                <a:lnTo>
                  <a:pt x="1160451" y="1160450"/>
                </a:lnTo>
                <a:lnTo>
                  <a:pt x="0" y="1160450"/>
                </a:lnTo>
                <a:lnTo>
                  <a:pt x="0" y="0"/>
                </a:lnTo>
                <a:close/>
              </a:path>
            </a:pathLst>
          </a:custGeom>
          <a:blipFill>
            <a:blip r:embed="rId2"/>
            <a:stretch>
              <a:fillRect/>
            </a:stretch>
          </a:blipFill>
        </p:spPr>
      </p:sp>
      <p:sp>
        <p:nvSpPr>
          <p:cNvPr id="19" name="Freeform 19"/>
          <p:cNvSpPr/>
          <p:nvPr/>
        </p:nvSpPr>
        <p:spPr>
          <a:xfrm>
            <a:off x="457221" y="9466739"/>
            <a:ext cx="1142958" cy="1137244"/>
          </a:xfrm>
          <a:custGeom>
            <a:avLst/>
            <a:gdLst/>
            <a:ahLst/>
            <a:cxnLst/>
            <a:rect l="l" t="t" r="r" b="b"/>
            <a:pathLst>
              <a:path w="1142958" h="1137244">
                <a:moveTo>
                  <a:pt x="0" y="0"/>
                </a:moveTo>
                <a:lnTo>
                  <a:pt x="1142958" y="0"/>
                </a:lnTo>
                <a:lnTo>
                  <a:pt x="1142958" y="1137243"/>
                </a:lnTo>
                <a:lnTo>
                  <a:pt x="0" y="1137243"/>
                </a:lnTo>
                <a:lnTo>
                  <a:pt x="0" y="0"/>
                </a:lnTo>
                <a:close/>
              </a:path>
            </a:pathLst>
          </a:custGeom>
          <a:blipFill>
            <a:blip r:embed="rId3"/>
            <a:stretch>
              <a:fillRect/>
            </a:stretch>
          </a:blipFill>
        </p:spPr>
      </p:sp>
      <p:sp>
        <p:nvSpPr>
          <p:cNvPr id="20" name="Freeform 20"/>
          <p:cNvSpPr/>
          <p:nvPr/>
        </p:nvSpPr>
        <p:spPr>
          <a:xfrm rot="-365395">
            <a:off x="2650605" y="-435177"/>
            <a:ext cx="1854655" cy="1024697"/>
          </a:xfrm>
          <a:custGeom>
            <a:avLst/>
            <a:gdLst/>
            <a:ahLst/>
            <a:cxnLst/>
            <a:rect l="l" t="t" r="r" b="b"/>
            <a:pathLst>
              <a:path w="1854655" h="1024697">
                <a:moveTo>
                  <a:pt x="0" y="0"/>
                </a:moveTo>
                <a:lnTo>
                  <a:pt x="1854654" y="0"/>
                </a:lnTo>
                <a:lnTo>
                  <a:pt x="1854654" y="1024696"/>
                </a:lnTo>
                <a:lnTo>
                  <a:pt x="0" y="1024696"/>
                </a:lnTo>
                <a:lnTo>
                  <a:pt x="0" y="0"/>
                </a:lnTo>
                <a:close/>
              </a:path>
            </a:pathLst>
          </a:custGeom>
          <a:blipFill>
            <a:blip r:embed="rId4"/>
            <a:stretch>
              <a:fillRect/>
            </a:stretch>
          </a:blipFill>
        </p:spPr>
      </p:sp>
      <p:sp>
        <p:nvSpPr>
          <p:cNvPr id="21" name="Freeform 21"/>
          <p:cNvSpPr/>
          <p:nvPr/>
        </p:nvSpPr>
        <p:spPr>
          <a:xfrm rot="847789">
            <a:off x="17829859" y="7902309"/>
            <a:ext cx="916282" cy="1474900"/>
          </a:xfrm>
          <a:custGeom>
            <a:avLst/>
            <a:gdLst/>
            <a:ahLst/>
            <a:cxnLst/>
            <a:rect l="l" t="t" r="r" b="b"/>
            <a:pathLst>
              <a:path w="916282" h="1474900">
                <a:moveTo>
                  <a:pt x="0" y="0"/>
                </a:moveTo>
                <a:lnTo>
                  <a:pt x="916282" y="0"/>
                </a:lnTo>
                <a:lnTo>
                  <a:pt x="916282" y="1474900"/>
                </a:lnTo>
                <a:lnTo>
                  <a:pt x="0" y="1474900"/>
                </a:lnTo>
                <a:lnTo>
                  <a:pt x="0" y="0"/>
                </a:lnTo>
                <a:close/>
              </a:path>
            </a:pathLst>
          </a:custGeom>
          <a:blipFill>
            <a:blip r:embed="rId5"/>
            <a:stretch>
              <a:fillRect/>
            </a:stretch>
          </a:blipFill>
        </p:spPr>
      </p:sp>
      <p:sp>
        <p:nvSpPr>
          <p:cNvPr id="22" name="Freeform 22"/>
          <p:cNvSpPr/>
          <p:nvPr/>
        </p:nvSpPr>
        <p:spPr>
          <a:xfrm rot="-272103">
            <a:off x="4011098" y="6419954"/>
            <a:ext cx="819825" cy="1004380"/>
          </a:xfrm>
          <a:custGeom>
            <a:avLst/>
            <a:gdLst/>
            <a:ahLst/>
            <a:cxnLst/>
            <a:rect l="l" t="t" r="r" b="b"/>
            <a:pathLst>
              <a:path w="819825" h="1004380">
                <a:moveTo>
                  <a:pt x="0" y="0"/>
                </a:moveTo>
                <a:lnTo>
                  <a:pt x="819825" y="0"/>
                </a:lnTo>
                <a:lnTo>
                  <a:pt x="819825" y="1004380"/>
                </a:lnTo>
                <a:lnTo>
                  <a:pt x="0" y="1004380"/>
                </a:lnTo>
                <a:lnTo>
                  <a:pt x="0" y="0"/>
                </a:lnTo>
                <a:close/>
              </a:path>
            </a:pathLst>
          </a:custGeom>
          <a:blipFill>
            <a:blip r:embed="rId6"/>
            <a:stretch>
              <a:fillRect/>
            </a:stretch>
          </a:blipFill>
        </p:spPr>
      </p:sp>
      <p:sp>
        <p:nvSpPr>
          <p:cNvPr id="23" name="Freeform 23"/>
          <p:cNvSpPr/>
          <p:nvPr/>
        </p:nvSpPr>
        <p:spPr>
          <a:xfrm>
            <a:off x="1372524" y="4496638"/>
            <a:ext cx="2704663" cy="2360433"/>
          </a:xfrm>
          <a:custGeom>
            <a:avLst/>
            <a:gdLst/>
            <a:ahLst/>
            <a:cxnLst/>
            <a:rect l="l" t="t" r="r" b="b"/>
            <a:pathLst>
              <a:path w="2704663" h="2360433">
                <a:moveTo>
                  <a:pt x="0" y="0"/>
                </a:moveTo>
                <a:lnTo>
                  <a:pt x="2704663" y="0"/>
                </a:lnTo>
                <a:lnTo>
                  <a:pt x="2704663" y="2360434"/>
                </a:lnTo>
                <a:lnTo>
                  <a:pt x="0" y="23604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5571648" y="4944208"/>
            <a:ext cx="3085264" cy="1912863"/>
          </a:xfrm>
          <a:custGeom>
            <a:avLst/>
            <a:gdLst/>
            <a:ahLst/>
            <a:cxnLst/>
            <a:rect l="l" t="t" r="r" b="b"/>
            <a:pathLst>
              <a:path w="3085264" h="1912863">
                <a:moveTo>
                  <a:pt x="0" y="0"/>
                </a:moveTo>
                <a:lnTo>
                  <a:pt x="3085264" y="0"/>
                </a:lnTo>
                <a:lnTo>
                  <a:pt x="3085264" y="1912864"/>
                </a:lnTo>
                <a:lnTo>
                  <a:pt x="0" y="19128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9943052" y="5072921"/>
            <a:ext cx="2729481" cy="1849223"/>
          </a:xfrm>
          <a:custGeom>
            <a:avLst/>
            <a:gdLst/>
            <a:ahLst/>
            <a:cxnLst/>
            <a:rect l="l" t="t" r="r" b="b"/>
            <a:pathLst>
              <a:path w="2729481" h="1849223">
                <a:moveTo>
                  <a:pt x="0" y="0"/>
                </a:moveTo>
                <a:lnTo>
                  <a:pt x="2729481" y="0"/>
                </a:lnTo>
                <a:lnTo>
                  <a:pt x="2729481" y="1849223"/>
                </a:lnTo>
                <a:lnTo>
                  <a:pt x="0" y="18492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4775042" y="4673036"/>
            <a:ext cx="1726568" cy="2007637"/>
          </a:xfrm>
          <a:custGeom>
            <a:avLst/>
            <a:gdLst/>
            <a:ahLst/>
            <a:cxnLst/>
            <a:rect l="l" t="t" r="r" b="b"/>
            <a:pathLst>
              <a:path w="1726568" h="2007637">
                <a:moveTo>
                  <a:pt x="0" y="0"/>
                </a:moveTo>
                <a:lnTo>
                  <a:pt x="1726569" y="0"/>
                </a:lnTo>
                <a:lnTo>
                  <a:pt x="1726569" y="2007638"/>
                </a:lnTo>
                <a:lnTo>
                  <a:pt x="0" y="20076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TextBox 27"/>
          <p:cNvSpPr txBox="1"/>
          <p:nvPr/>
        </p:nvSpPr>
        <p:spPr>
          <a:xfrm>
            <a:off x="1028700" y="2010167"/>
            <a:ext cx="3392310" cy="195262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Kullandığın şifreleri güçlü şekilde oluştur ve yakın</a:t>
            </a:r>
          </a:p>
          <a:p>
            <a:pPr algn="ctr">
              <a:lnSpc>
                <a:spcPts val="3120"/>
              </a:lnSpc>
            </a:pPr>
            <a:r>
              <a:rPr lang="en-US" sz="2600">
                <a:solidFill>
                  <a:srgbClr val="FFFFFF"/>
                </a:solidFill>
                <a:latin typeface="Gliker"/>
                <a:ea typeface="Gliker"/>
                <a:cs typeface="Gliker"/>
                <a:sym typeface="Gliker"/>
              </a:rPr>
              <a:t>arkadaşların dahil kimseyle paylaşma!</a:t>
            </a:r>
          </a:p>
        </p:txBody>
      </p:sp>
      <p:sp>
        <p:nvSpPr>
          <p:cNvPr id="28" name="TextBox 28"/>
          <p:cNvSpPr txBox="1"/>
          <p:nvPr/>
        </p:nvSpPr>
        <p:spPr>
          <a:xfrm>
            <a:off x="5284053" y="2010167"/>
            <a:ext cx="3392310" cy="2343150"/>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«Bedava» «Kazandınız» gibi mesajlarla gelen</a:t>
            </a:r>
          </a:p>
          <a:p>
            <a:pPr algn="ctr">
              <a:lnSpc>
                <a:spcPts val="3120"/>
              </a:lnSpc>
            </a:pPr>
            <a:r>
              <a:rPr lang="en-US" sz="2600">
                <a:solidFill>
                  <a:srgbClr val="FFFFFF"/>
                </a:solidFill>
                <a:latin typeface="Gliker"/>
                <a:ea typeface="Gliker"/>
                <a:cs typeface="Gliker"/>
                <a:sym typeface="Gliker"/>
              </a:rPr>
              <a:t>tıklamalardan uzak dur!Tanıdıklarından gelse bile…</a:t>
            </a:r>
          </a:p>
        </p:txBody>
      </p:sp>
      <p:sp>
        <p:nvSpPr>
          <p:cNvPr id="29" name="TextBox 29"/>
          <p:cNvSpPr txBox="1"/>
          <p:nvPr/>
        </p:nvSpPr>
        <p:spPr>
          <a:xfrm>
            <a:off x="9611637" y="2010167"/>
            <a:ext cx="3392310" cy="2343150"/>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Herkese açık ve sağlayıcısını bilmediğin wifi ağlar</a:t>
            </a:r>
          </a:p>
          <a:p>
            <a:pPr algn="ctr">
              <a:lnSpc>
                <a:spcPts val="3120"/>
              </a:lnSpc>
            </a:pPr>
            <a:r>
              <a:rPr lang="en-US" sz="2600">
                <a:solidFill>
                  <a:srgbClr val="FFFFFF"/>
                </a:solidFill>
                <a:latin typeface="Gliker"/>
                <a:ea typeface="Gliker"/>
                <a:cs typeface="Gliker"/>
                <a:sym typeface="Gliker"/>
              </a:rPr>
              <a:t>kişisel bilgilerini çalmak için oluşturulmuş olabilir.</a:t>
            </a:r>
          </a:p>
        </p:txBody>
      </p:sp>
      <p:sp>
        <p:nvSpPr>
          <p:cNvPr id="30" name="TextBox 30"/>
          <p:cNvSpPr txBox="1"/>
          <p:nvPr/>
        </p:nvSpPr>
        <p:spPr>
          <a:xfrm>
            <a:off x="13942171" y="2010167"/>
            <a:ext cx="3392310" cy="2343150"/>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En sık kullandığın sosyal medya uygulamalarının</a:t>
            </a:r>
          </a:p>
          <a:p>
            <a:pPr algn="ctr">
              <a:lnSpc>
                <a:spcPts val="3120"/>
              </a:lnSpc>
            </a:pPr>
            <a:r>
              <a:rPr lang="en-US" sz="2600">
                <a:solidFill>
                  <a:srgbClr val="FFFFFF"/>
                </a:solidFill>
                <a:latin typeface="Gliker"/>
                <a:ea typeface="Gliker"/>
                <a:cs typeface="Gliker"/>
                <a:sym typeface="Gliker"/>
              </a:rPr>
              <a:t>gizlilik ayarlarını bilmen ve incelemen iyi olur.</a:t>
            </a:r>
          </a:p>
        </p:txBody>
      </p:sp>
      <p:sp>
        <p:nvSpPr>
          <p:cNvPr id="31" name="TextBox 31"/>
          <p:cNvSpPr txBox="1"/>
          <p:nvPr/>
        </p:nvSpPr>
        <p:spPr>
          <a:xfrm>
            <a:off x="738182"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Kendine Sakla</a:t>
            </a:r>
          </a:p>
        </p:txBody>
      </p:sp>
      <p:sp>
        <p:nvSpPr>
          <p:cNvPr id="32" name="TextBox 32"/>
          <p:cNvSpPr txBox="1"/>
          <p:nvPr/>
        </p:nvSpPr>
        <p:spPr>
          <a:xfrm>
            <a:off x="4957243"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Kazandınız!</a:t>
            </a:r>
          </a:p>
        </p:txBody>
      </p:sp>
      <p:sp>
        <p:nvSpPr>
          <p:cNvPr id="33" name="TextBox 33"/>
          <p:cNvSpPr txBox="1"/>
          <p:nvPr/>
        </p:nvSpPr>
        <p:spPr>
          <a:xfrm>
            <a:off x="9377124"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Herkese Açık Wifi</a:t>
            </a:r>
          </a:p>
        </p:txBody>
      </p:sp>
      <p:sp>
        <p:nvSpPr>
          <p:cNvPr id="34" name="TextBox 34"/>
          <p:cNvSpPr txBox="1"/>
          <p:nvPr/>
        </p:nvSpPr>
        <p:spPr>
          <a:xfrm>
            <a:off x="13648704"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Gizlilik Ayarları</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4C50"/>
        </a:solidFill>
        <a:effectLst/>
      </p:bgPr>
    </p:bg>
    <p:spTree>
      <p:nvGrpSpPr>
        <p:cNvPr id="1" name=""/>
        <p:cNvGrpSpPr/>
        <p:nvPr/>
      </p:nvGrpSpPr>
      <p:grpSpPr>
        <a:xfrm>
          <a:off x="0" y="0"/>
          <a:ext cx="0" cy="0"/>
          <a:chOff x="0" y="0"/>
          <a:chExt cx="0" cy="0"/>
        </a:xfrm>
      </p:grpSpPr>
      <p:grpSp>
        <p:nvGrpSpPr>
          <p:cNvPr id="2" name="Group 2"/>
          <p:cNvGrpSpPr/>
          <p:nvPr/>
        </p:nvGrpSpPr>
        <p:grpSpPr>
          <a:xfrm>
            <a:off x="10395629" y="1265678"/>
            <a:ext cx="4775954" cy="6189495"/>
            <a:chOff x="0" y="0"/>
            <a:chExt cx="2413189" cy="3127422"/>
          </a:xfrm>
        </p:grpSpPr>
        <p:sp>
          <p:nvSpPr>
            <p:cNvPr id="3" name="Freeform 3"/>
            <p:cNvSpPr/>
            <p:nvPr/>
          </p:nvSpPr>
          <p:spPr>
            <a:xfrm>
              <a:off x="0" y="0"/>
              <a:ext cx="2413189" cy="3127422"/>
            </a:xfrm>
            <a:custGeom>
              <a:avLst/>
              <a:gdLst/>
              <a:ahLst/>
              <a:cxnLst/>
              <a:rect l="l" t="t" r="r" b="b"/>
              <a:pathLst>
                <a:path w="2413189" h="3127422">
                  <a:moveTo>
                    <a:pt x="2288729" y="3127422"/>
                  </a:moveTo>
                  <a:lnTo>
                    <a:pt x="124460" y="3127422"/>
                  </a:lnTo>
                  <a:cubicBezTo>
                    <a:pt x="55880" y="3127422"/>
                    <a:pt x="0" y="3071542"/>
                    <a:pt x="0" y="3002962"/>
                  </a:cubicBezTo>
                  <a:lnTo>
                    <a:pt x="0" y="124460"/>
                  </a:lnTo>
                  <a:cubicBezTo>
                    <a:pt x="0" y="55880"/>
                    <a:pt x="55880" y="0"/>
                    <a:pt x="124460" y="0"/>
                  </a:cubicBezTo>
                  <a:lnTo>
                    <a:pt x="2288729" y="0"/>
                  </a:lnTo>
                  <a:cubicBezTo>
                    <a:pt x="2357309" y="0"/>
                    <a:pt x="2413189" y="55880"/>
                    <a:pt x="2413189" y="124460"/>
                  </a:cubicBezTo>
                  <a:lnTo>
                    <a:pt x="2413189" y="3002962"/>
                  </a:lnTo>
                  <a:cubicBezTo>
                    <a:pt x="2413189" y="3071542"/>
                    <a:pt x="2357309" y="3127422"/>
                    <a:pt x="2288729" y="3127422"/>
                  </a:cubicBezTo>
                  <a:close/>
                </a:path>
              </a:pathLst>
            </a:custGeom>
            <a:solidFill>
              <a:srgbClr val="000000"/>
            </a:solidFill>
          </p:spPr>
        </p:sp>
      </p:grpSp>
      <p:grpSp>
        <p:nvGrpSpPr>
          <p:cNvPr id="4" name="Group 4"/>
          <p:cNvGrpSpPr/>
          <p:nvPr/>
        </p:nvGrpSpPr>
        <p:grpSpPr>
          <a:xfrm>
            <a:off x="10395629" y="7714322"/>
            <a:ext cx="4775954" cy="1307001"/>
            <a:chOff x="0" y="0"/>
            <a:chExt cx="2413189" cy="660400"/>
          </a:xfrm>
        </p:grpSpPr>
        <p:sp>
          <p:nvSpPr>
            <p:cNvPr id="5" name="Freeform 5"/>
            <p:cNvSpPr/>
            <p:nvPr/>
          </p:nvSpPr>
          <p:spPr>
            <a:xfrm>
              <a:off x="0" y="0"/>
              <a:ext cx="2413189" cy="660400"/>
            </a:xfrm>
            <a:custGeom>
              <a:avLst/>
              <a:gdLst/>
              <a:ahLst/>
              <a:cxnLst/>
              <a:rect l="l" t="t" r="r" b="b"/>
              <a:pathLst>
                <a:path w="2413189" h="660400">
                  <a:moveTo>
                    <a:pt x="2288729" y="660400"/>
                  </a:moveTo>
                  <a:lnTo>
                    <a:pt x="124460" y="660400"/>
                  </a:lnTo>
                  <a:cubicBezTo>
                    <a:pt x="55880" y="660400"/>
                    <a:pt x="0" y="604520"/>
                    <a:pt x="0" y="535940"/>
                  </a:cubicBezTo>
                  <a:lnTo>
                    <a:pt x="0" y="124460"/>
                  </a:lnTo>
                  <a:cubicBezTo>
                    <a:pt x="0" y="55880"/>
                    <a:pt x="55880" y="0"/>
                    <a:pt x="124460" y="0"/>
                  </a:cubicBezTo>
                  <a:lnTo>
                    <a:pt x="2288729" y="0"/>
                  </a:lnTo>
                  <a:cubicBezTo>
                    <a:pt x="2357309" y="0"/>
                    <a:pt x="2413189" y="55880"/>
                    <a:pt x="2413189" y="124460"/>
                  </a:cubicBezTo>
                  <a:lnTo>
                    <a:pt x="2413189" y="535940"/>
                  </a:lnTo>
                  <a:cubicBezTo>
                    <a:pt x="2413189" y="604520"/>
                    <a:pt x="2357309" y="660400"/>
                    <a:pt x="2288729" y="660400"/>
                  </a:cubicBezTo>
                  <a:close/>
                </a:path>
              </a:pathLst>
            </a:custGeom>
            <a:solidFill>
              <a:srgbClr val="FFFFFF"/>
            </a:solidFill>
          </p:spPr>
        </p:sp>
      </p:grpSp>
      <p:sp>
        <p:nvSpPr>
          <p:cNvPr id="6" name="Freeform 6"/>
          <p:cNvSpPr/>
          <p:nvPr/>
        </p:nvSpPr>
        <p:spPr>
          <a:xfrm rot="366306">
            <a:off x="13504345" y="448475"/>
            <a:ext cx="1160451" cy="1160451"/>
          </a:xfrm>
          <a:custGeom>
            <a:avLst/>
            <a:gdLst/>
            <a:ahLst/>
            <a:cxnLst/>
            <a:rect l="l" t="t" r="r" b="b"/>
            <a:pathLst>
              <a:path w="1160451" h="1160451">
                <a:moveTo>
                  <a:pt x="0" y="0"/>
                </a:moveTo>
                <a:lnTo>
                  <a:pt x="1160451" y="0"/>
                </a:lnTo>
                <a:lnTo>
                  <a:pt x="1160451" y="1160450"/>
                </a:lnTo>
                <a:lnTo>
                  <a:pt x="0" y="1160450"/>
                </a:lnTo>
                <a:lnTo>
                  <a:pt x="0" y="0"/>
                </a:lnTo>
                <a:close/>
              </a:path>
            </a:pathLst>
          </a:custGeom>
          <a:blipFill>
            <a:blip r:embed="rId2"/>
            <a:stretch>
              <a:fillRect/>
            </a:stretch>
          </a:blipFill>
        </p:spPr>
      </p:sp>
      <p:sp>
        <p:nvSpPr>
          <p:cNvPr id="7" name="Freeform 7"/>
          <p:cNvSpPr/>
          <p:nvPr/>
        </p:nvSpPr>
        <p:spPr>
          <a:xfrm>
            <a:off x="457221" y="9466739"/>
            <a:ext cx="1142958" cy="1137244"/>
          </a:xfrm>
          <a:custGeom>
            <a:avLst/>
            <a:gdLst/>
            <a:ahLst/>
            <a:cxnLst/>
            <a:rect l="l" t="t" r="r" b="b"/>
            <a:pathLst>
              <a:path w="1142958" h="1137244">
                <a:moveTo>
                  <a:pt x="0" y="0"/>
                </a:moveTo>
                <a:lnTo>
                  <a:pt x="1142958" y="0"/>
                </a:lnTo>
                <a:lnTo>
                  <a:pt x="1142958" y="1137243"/>
                </a:lnTo>
                <a:lnTo>
                  <a:pt x="0" y="1137243"/>
                </a:lnTo>
                <a:lnTo>
                  <a:pt x="0" y="0"/>
                </a:lnTo>
                <a:close/>
              </a:path>
            </a:pathLst>
          </a:custGeom>
          <a:blipFill>
            <a:blip r:embed="rId3"/>
            <a:stretch>
              <a:fillRect/>
            </a:stretch>
          </a:blipFill>
        </p:spPr>
      </p:sp>
      <p:sp>
        <p:nvSpPr>
          <p:cNvPr id="8" name="Freeform 8"/>
          <p:cNvSpPr/>
          <p:nvPr/>
        </p:nvSpPr>
        <p:spPr>
          <a:xfrm rot="-365395">
            <a:off x="2650605" y="-435177"/>
            <a:ext cx="1854655" cy="1024697"/>
          </a:xfrm>
          <a:custGeom>
            <a:avLst/>
            <a:gdLst/>
            <a:ahLst/>
            <a:cxnLst/>
            <a:rect l="l" t="t" r="r" b="b"/>
            <a:pathLst>
              <a:path w="1854655" h="1024697">
                <a:moveTo>
                  <a:pt x="0" y="0"/>
                </a:moveTo>
                <a:lnTo>
                  <a:pt x="1854654" y="0"/>
                </a:lnTo>
                <a:lnTo>
                  <a:pt x="1854654" y="1024696"/>
                </a:lnTo>
                <a:lnTo>
                  <a:pt x="0" y="1024696"/>
                </a:lnTo>
                <a:lnTo>
                  <a:pt x="0" y="0"/>
                </a:lnTo>
                <a:close/>
              </a:path>
            </a:pathLst>
          </a:custGeom>
          <a:blipFill>
            <a:blip r:embed="rId4"/>
            <a:stretch>
              <a:fillRect/>
            </a:stretch>
          </a:blipFill>
        </p:spPr>
      </p:sp>
      <p:sp>
        <p:nvSpPr>
          <p:cNvPr id="9" name="Freeform 9"/>
          <p:cNvSpPr/>
          <p:nvPr/>
        </p:nvSpPr>
        <p:spPr>
          <a:xfrm rot="847789">
            <a:off x="17829859" y="7902309"/>
            <a:ext cx="916282" cy="1474900"/>
          </a:xfrm>
          <a:custGeom>
            <a:avLst/>
            <a:gdLst/>
            <a:ahLst/>
            <a:cxnLst/>
            <a:rect l="l" t="t" r="r" b="b"/>
            <a:pathLst>
              <a:path w="916282" h="1474900">
                <a:moveTo>
                  <a:pt x="0" y="0"/>
                </a:moveTo>
                <a:lnTo>
                  <a:pt x="916282" y="0"/>
                </a:lnTo>
                <a:lnTo>
                  <a:pt x="916282" y="1474900"/>
                </a:lnTo>
                <a:lnTo>
                  <a:pt x="0" y="1474900"/>
                </a:lnTo>
                <a:lnTo>
                  <a:pt x="0" y="0"/>
                </a:lnTo>
                <a:close/>
              </a:path>
            </a:pathLst>
          </a:custGeom>
          <a:blipFill>
            <a:blip r:embed="rId5"/>
            <a:stretch>
              <a:fillRect/>
            </a:stretch>
          </a:blipFill>
        </p:spPr>
      </p:sp>
      <p:sp>
        <p:nvSpPr>
          <p:cNvPr id="10" name="Freeform 10"/>
          <p:cNvSpPr/>
          <p:nvPr/>
        </p:nvSpPr>
        <p:spPr>
          <a:xfrm rot="-272103">
            <a:off x="14571332" y="5174339"/>
            <a:ext cx="819825" cy="1004380"/>
          </a:xfrm>
          <a:custGeom>
            <a:avLst/>
            <a:gdLst/>
            <a:ahLst/>
            <a:cxnLst/>
            <a:rect l="l" t="t" r="r" b="b"/>
            <a:pathLst>
              <a:path w="819825" h="1004380">
                <a:moveTo>
                  <a:pt x="0" y="0"/>
                </a:moveTo>
                <a:lnTo>
                  <a:pt x="819824" y="0"/>
                </a:lnTo>
                <a:lnTo>
                  <a:pt x="819824" y="1004380"/>
                </a:lnTo>
                <a:lnTo>
                  <a:pt x="0" y="1004380"/>
                </a:lnTo>
                <a:lnTo>
                  <a:pt x="0" y="0"/>
                </a:lnTo>
                <a:close/>
              </a:path>
            </a:pathLst>
          </a:custGeom>
          <a:blipFill>
            <a:blip r:embed="rId6"/>
            <a:stretch>
              <a:fillRect/>
            </a:stretch>
          </a:blipFill>
        </p:spPr>
      </p:sp>
      <p:grpSp>
        <p:nvGrpSpPr>
          <p:cNvPr id="11" name="Group 11"/>
          <p:cNvGrpSpPr/>
          <p:nvPr/>
        </p:nvGrpSpPr>
        <p:grpSpPr>
          <a:xfrm>
            <a:off x="3577932" y="1265678"/>
            <a:ext cx="4775954" cy="6189495"/>
            <a:chOff x="0" y="0"/>
            <a:chExt cx="2413189" cy="3127422"/>
          </a:xfrm>
        </p:grpSpPr>
        <p:sp>
          <p:nvSpPr>
            <p:cNvPr id="12" name="Freeform 12"/>
            <p:cNvSpPr/>
            <p:nvPr/>
          </p:nvSpPr>
          <p:spPr>
            <a:xfrm>
              <a:off x="0" y="0"/>
              <a:ext cx="2413189" cy="3127422"/>
            </a:xfrm>
            <a:custGeom>
              <a:avLst/>
              <a:gdLst/>
              <a:ahLst/>
              <a:cxnLst/>
              <a:rect l="l" t="t" r="r" b="b"/>
              <a:pathLst>
                <a:path w="2413189" h="3127422">
                  <a:moveTo>
                    <a:pt x="2288729" y="3127422"/>
                  </a:moveTo>
                  <a:lnTo>
                    <a:pt x="124460" y="3127422"/>
                  </a:lnTo>
                  <a:cubicBezTo>
                    <a:pt x="55880" y="3127422"/>
                    <a:pt x="0" y="3071542"/>
                    <a:pt x="0" y="3002962"/>
                  </a:cubicBezTo>
                  <a:lnTo>
                    <a:pt x="0" y="124460"/>
                  </a:lnTo>
                  <a:cubicBezTo>
                    <a:pt x="0" y="55880"/>
                    <a:pt x="55880" y="0"/>
                    <a:pt x="124460" y="0"/>
                  </a:cubicBezTo>
                  <a:lnTo>
                    <a:pt x="2288729" y="0"/>
                  </a:lnTo>
                  <a:cubicBezTo>
                    <a:pt x="2357309" y="0"/>
                    <a:pt x="2413189" y="55880"/>
                    <a:pt x="2413189" y="124460"/>
                  </a:cubicBezTo>
                  <a:lnTo>
                    <a:pt x="2413189" y="3002962"/>
                  </a:lnTo>
                  <a:cubicBezTo>
                    <a:pt x="2413189" y="3071542"/>
                    <a:pt x="2357309" y="3127422"/>
                    <a:pt x="2288729" y="3127422"/>
                  </a:cubicBezTo>
                  <a:close/>
                </a:path>
              </a:pathLst>
            </a:custGeom>
            <a:solidFill>
              <a:srgbClr val="000000"/>
            </a:solidFill>
          </p:spPr>
        </p:sp>
      </p:grpSp>
      <p:grpSp>
        <p:nvGrpSpPr>
          <p:cNvPr id="13" name="Group 13"/>
          <p:cNvGrpSpPr/>
          <p:nvPr/>
        </p:nvGrpSpPr>
        <p:grpSpPr>
          <a:xfrm>
            <a:off x="3577932" y="7714322"/>
            <a:ext cx="4775954" cy="1307001"/>
            <a:chOff x="0" y="0"/>
            <a:chExt cx="2413189" cy="660400"/>
          </a:xfrm>
        </p:grpSpPr>
        <p:sp>
          <p:nvSpPr>
            <p:cNvPr id="14" name="Freeform 14"/>
            <p:cNvSpPr/>
            <p:nvPr/>
          </p:nvSpPr>
          <p:spPr>
            <a:xfrm>
              <a:off x="0" y="0"/>
              <a:ext cx="2413189" cy="660400"/>
            </a:xfrm>
            <a:custGeom>
              <a:avLst/>
              <a:gdLst/>
              <a:ahLst/>
              <a:cxnLst/>
              <a:rect l="l" t="t" r="r" b="b"/>
              <a:pathLst>
                <a:path w="2413189" h="660400">
                  <a:moveTo>
                    <a:pt x="2288729" y="660400"/>
                  </a:moveTo>
                  <a:lnTo>
                    <a:pt x="124460" y="660400"/>
                  </a:lnTo>
                  <a:cubicBezTo>
                    <a:pt x="55880" y="660400"/>
                    <a:pt x="0" y="604520"/>
                    <a:pt x="0" y="535940"/>
                  </a:cubicBezTo>
                  <a:lnTo>
                    <a:pt x="0" y="124460"/>
                  </a:lnTo>
                  <a:cubicBezTo>
                    <a:pt x="0" y="55880"/>
                    <a:pt x="55880" y="0"/>
                    <a:pt x="124460" y="0"/>
                  </a:cubicBezTo>
                  <a:lnTo>
                    <a:pt x="2288729" y="0"/>
                  </a:lnTo>
                  <a:cubicBezTo>
                    <a:pt x="2357309" y="0"/>
                    <a:pt x="2413189" y="55880"/>
                    <a:pt x="2413189" y="124460"/>
                  </a:cubicBezTo>
                  <a:lnTo>
                    <a:pt x="2413189" y="535940"/>
                  </a:lnTo>
                  <a:cubicBezTo>
                    <a:pt x="2413189" y="604520"/>
                    <a:pt x="2357309" y="660400"/>
                    <a:pt x="2288729" y="660400"/>
                  </a:cubicBezTo>
                  <a:close/>
                </a:path>
              </a:pathLst>
            </a:custGeom>
            <a:solidFill>
              <a:srgbClr val="FFFFFF"/>
            </a:solidFill>
          </p:spPr>
        </p:sp>
      </p:grpSp>
      <p:sp>
        <p:nvSpPr>
          <p:cNvPr id="15" name="Freeform 15"/>
          <p:cNvSpPr/>
          <p:nvPr/>
        </p:nvSpPr>
        <p:spPr>
          <a:xfrm>
            <a:off x="4481574" y="4360425"/>
            <a:ext cx="2942824" cy="3094748"/>
          </a:xfrm>
          <a:custGeom>
            <a:avLst/>
            <a:gdLst/>
            <a:ahLst/>
            <a:cxnLst/>
            <a:rect l="l" t="t" r="r" b="b"/>
            <a:pathLst>
              <a:path w="2942824" h="3094748">
                <a:moveTo>
                  <a:pt x="0" y="0"/>
                </a:moveTo>
                <a:lnTo>
                  <a:pt x="2942823" y="0"/>
                </a:lnTo>
                <a:lnTo>
                  <a:pt x="2942823" y="3094748"/>
                </a:lnTo>
                <a:lnTo>
                  <a:pt x="0" y="3094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1759984" y="4795571"/>
            <a:ext cx="2109328" cy="2292748"/>
          </a:xfrm>
          <a:custGeom>
            <a:avLst/>
            <a:gdLst/>
            <a:ahLst/>
            <a:cxnLst/>
            <a:rect l="l" t="t" r="r" b="b"/>
            <a:pathLst>
              <a:path w="2109328" h="2292748">
                <a:moveTo>
                  <a:pt x="0" y="0"/>
                </a:moveTo>
                <a:lnTo>
                  <a:pt x="2109328" y="0"/>
                </a:lnTo>
                <a:lnTo>
                  <a:pt x="2109328" y="2292747"/>
                </a:lnTo>
                <a:lnTo>
                  <a:pt x="0" y="22927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10648053" y="2216942"/>
            <a:ext cx="4333191" cy="195262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Kullanmadığın hesaplarını</a:t>
            </a:r>
          </a:p>
          <a:p>
            <a:pPr algn="ctr">
              <a:lnSpc>
                <a:spcPts val="3120"/>
              </a:lnSpc>
            </a:pPr>
            <a:r>
              <a:rPr lang="en-US" sz="2600">
                <a:solidFill>
                  <a:srgbClr val="FFFFFF"/>
                </a:solidFill>
                <a:latin typeface="Gliker"/>
                <a:ea typeface="Gliker"/>
                <a:cs typeface="Gliker"/>
                <a:sym typeface="Gliker"/>
              </a:rPr>
              <a:t>sil ya da devre dışı bırak.</a:t>
            </a:r>
          </a:p>
          <a:p>
            <a:pPr algn="ctr">
              <a:lnSpc>
                <a:spcPts val="3120"/>
              </a:lnSpc>
            </a:pPr>
            <a:r>
              <a:rPr lang="en-US" sz="2600">
                <a:solidFill>
                  <a:srgbClr val="FFFFFF"/>
                </a:solidFill>
                <a:latin typeface="Gliker"/>
                <a:ea typeface="Gliker"/>
                <a:cs typeface="Gliker"/>
                <a:sym typeface="Gliker"/>
              </a:rPr>
              <a:t>Öylece bırakırsan haberin</a:t>
            </a:r>
          </a:p>
          <a:p>
            <a:pPr algn="ctr">
              <a:lnSpc>
                <a:spcPts val="3120"/>
              </a:lnSpc>
            </a:pPr>
            <a:r>
              <a:rPr lang="en-US" sz="2600">
                <a:solidFill>
                  <a:srgbClr val="FFFFFF"/>
                </a:solidFill>
                <a:latin typeface="Gliker"/>
                <a:ea typeface="Gliker"/>
                <a:cs typeface="Gliker"/>
                <a:sym typeface="Gliker"/>
              </a:rPr>
              <a:t>bile olmadan ele</a:t>
            </a:r>
          </a:p>
          <a:p>
            <a:pPr algn="ctr">
              <a:lnSpc>
                <a:spcPts val="3120"/>
              </a:lnSpc>
            </a:pPr>
            <a:r>
              <a:rPr lang="en-US" sz="2600">
                <a:solidFill>
                  <a:srgbClr val="FFFFFF"/>
                </a:solidFill>
                <a:latin typeface="Gliker"/>
                <a:ea typeface="Gliker"/>
                <a:cs typeface="Gliker"/>
                <a:sym typeface="Gliker"/>
              </a:rPr>
              <a:t>geçirilebilir.</a:t>
            </a:r>
          </a:p>
        </p:txBody>
      </p:sp>
      <p:sp>
        <p:nvSpPr>
          <p:cNvPr id="18" name="TextBox 18"/>
          <p:cNvSpPr txBox="1"/>
          <p:nvPr/>
        </p:nvSpPr>
        <p:spPr>
          <a:xfrm>
            <a:off x="10749868"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Sil/Devre Dışı Bırak</a:t>
            </a:r>
          </a:p>
        </p:txBody>
      </p:sp>
      <p:sp>
        <p:nvSpPr>
          <p:cNvPr id="19" name="TextBox 19"/>
          <p:cNvSpPr txBox="1"/>
          <p:nvPr/>
        </p:nvSpPr>
        <p:spPr>
          <a:xfrm>
            <a:off x="3830356" y="2010167"/>
            <a:ext cx="4245259" cy="195262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Paylaştığın</a:t>
            </a:r>
          </a:p>
          <a:p>
            <a:pPr algn="ctr">
              <a:lnSpc>
                <a:spcPts val="3120"/>
              </a:lnSpc>
            </a:pPr>
            <a:r>
              <a:rPr lang="en-US" sz="2600">
                <a:solidFill>
                  <a:srgbClr val="FFFFFF"/>
                </a:solidFill>
                <a:latin typeface="Gliker"/>
                <a:ea typeface="Gliker"/>
                <a:cs typeface="Gliker"/>
                <a:sym typeface="Gliker"/>
              </a:rPr>
              <a:t>fotoğraf/videoların kötü</a:t>
            </a:r>
          </a:p>
          <a:p>
            <a:pPr algn="ctr">
              <a:lnSpc>
                <a:spcPts val="3120"/>
              </a:lnSpc>
            </a:pPr>
            <a:r>
              <a:rPr lang="en-US" sz="2600">
                <a:solidFill>
                  <a:srgbClr val="FFFFFF"/>
                </a:solidFill>
                <a:latin typeface="Gliker"/>
                <a:ea typeface="Gliker"/>
                <a:cs typeface="Gliker"/>
                <a:sym typeface="Gliker"/>
              </a:rPr>
              <a:t>niyetli insanlar tarafından</a:t>
            </a:r>
          </a:p>
          <a:p>
            <a:pPr algn="ctr">
              <a:lnSpc>
                <a:spcPts val="3120"/>
              </a:lnSpc>
            </a:pPr>
            <a:r>
              <a:rPr lang="en-US" sz="2600">
                <a:solidFill>
                  <a:srgbClr val="FFFFFF"/>
                </a:solidFill>
                <a:latin typeface="Gliker"/>
                <a:ea typeface="Gliker"/>
                <a:cs typeface="Gliker"/>
                <a:sym typeface="Gliker"/>
              </a:rPr>
              <a:t>ele geçirilebileceğini</a:t>
            </a:r>
          </a:p>
          <a:p>
            <a:pPr algn="ctr">
              <a:lnSpc>
                <a:spcPts val="3120"/>
              </a:lnSpc>
            </a:pPr>
            <a:r>
              <a:rPr lang="en-US" sz="2600">
                <a:solidFill>
                  <a:srgbClr val="FFFFFF"/>
                </a:solidFill>
                <a:latin typeface="Gliker"/>
                <a:ea typeface="Gliker"/>
                <a:cs typeface="Gliker"/>
                <a:sym typeface="Gliker"/>
              </a:rPr>
              <a:t>unutma!</a:t>
            </a:r>
          </a:p>
        </p:txBody>
      </p:sp>
      <p:sp>
        <p:nvSpPr>
          <p:cNvPr id="20" name="TextBox 20"/>
          <p:cNvSpPr txBox="1"/>
          <p:nvPr/>
        </p:nvSpPr>
        <p:spPr>
          <a:xfrm>
            <a:off x="3932171"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Unutma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B610"/>
        </a:solidFill>
        <a:effectLst/>
      </p:bgPr>
    </p:bg>
    <p:spTree>
      <p:nvGrpSpPr>
        <p:cNvPr id="1" name=""/>
        <p:cNvGrpSpPr/>
        <p:nvPr/>
      </p:nvGrpSpPr>
      <p:grpSpPr>
        <a:xfrm>
          <a:off x="0" y="0"/>
          <a:ext cx="0" cy="0"/>
          <a:chOff x="0" y="0"/>
          <a:chExt cx="0" cy="0"/>
        </a:xfrm>
      </p:grpSpPr>
      <p:grpSp>
        <p:nvGrpSpPr>
          <p:cNvPr id="2" name="Group 2"/>
          <p:cNvGrpSpPr/>
          <p:nvPr/>
        </p:nvGrpSpPr>
        <p:grpSpPr>
          <a:xfrm>
            <a:off x="704044" y="7714322"/>
            <a:ext cx="3897158" cy="1307001"/>
            <a:chOff x="0" y="0"/>
            <a:chExt cx="1969152" cy="660400"/>
          </a:xfrm>
        </p:grpSpPr>
        <p:sp>
          <p:nvSpPr>
            <p:cNvPr id="3" name="Freeform 3"/>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4" name="Group 4"/>
          <p:cNvGrpSpPr/>
          <p:nvPr/>
        </p:nvGrpSpPr>
        <p:grpSpPr>
          <a:xfrm>
            <a:off x="704044" y="1265678"/>
            <a:ext cx="3897158" cy="6189495"/>
            <a:chOff x="0" y="0"/>
            <a:chExt cx="1969152" cy="3127422"/>
          </a:xfrm>
        </p:grpSpPr>
        <p:sp>
          <p:nvSpPr>
            <p:cNvPr id="5" name="Freeform 5"/>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6" name="Group 6"/>
          <p:cNvGrpSpPr/>
          <p:nvPr/>
        </p:nvGrpSpPr>
        <p:grpSpPr>
          <a:xfrm>
            <a:off x="13686798" y="1265678"/>
            <a:ext cx="3897158" cy="6189495"/>
            <a:chOff x="0" y="0"/>
            <a:chExt cx="1969152" cy="3127422"/>
          </a:xfrm>
        </p:grpSpPr>
        <p:sp>
          <p:nvSpPr>
            <p:cNvPr id="7" name="Freeform 7"/>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8" name="Group 8"/>
          <p:cNvGrpSpPr/>
          <p:nvPr/>
        </p:nvGrpSpPr>
        <p:grpSpPr>
          <a:xfrm>
            <a:off x="5031629" y="1265678"/>
            <a:ext cx="3897158" cy="6189495"/>
            <a:chOff x="0" y="0"/>
            <a:chExt cx="1969152" cy="3127422"/>
          </a:xfrm>
        </p:grpSpPr>
        <p:sp>
          <p:nvSpPr>
            <p:cNvPr id="9" name="Freeform 9"/>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10" name="Group 10"/>
          <p:cNvGrpSpPr/>
          <p:nvPr/>
        </p:nvGrpSpPr>
        <p:grpSpPr>
          <a:xfrm>
            <a:off x="9359213" y="1265678"/>
            <a:ext cx="3897158" cy="6189495"/>
            <a:chOff x="0" y="0"/>
            <a:chExt cx="1969152" cy="3127422"/>
          </a:xfrm>
        </p:grpSpPr>
        <p:sp>
          <p:nvSpPr>
            <p:cNvPr id="11" name="Freeform 11"/>
            <p:cNvSpPr/>
            <p:nvPr/>
          </p:nvSpPr>
          <p:spPr>
            <a:xfrm>
              <a:off x="0" y="0"/>
              <a:ext cx="1969152" cy="3127422"/>
            </a:xfrm>
            <a:custGeom>
              <a:avLst/>
              <a:gdLst/>
              <a:ahLst/>
              <a:cxnLst/>
              <a:rect l="l" t="t" r="r" b="b"/>
              <a:pathLst>
                <a:path w="1969152" h="3127422">
                  <a:moveTo>
                    <a:pt x="1844692" y="3127422"/>
                  </a:moveTo>
                  <a:lnTo>
                    <a:pt x="124460" y="3127422"/>
                  </a:lnTo>
                  <a:cubicBezTo>
                    <a:pt x="55880" y="3127422"/>
                    <a:pt x="0" y="3071542"/>
                    <a:pt x="0" y="3002962"/>
                  </a:cubicBezTo>
                  <a:lnTo>
                    <a:pt x="0" y="124460"/>
                  </a:lnTo>
                  <a:cubicBezTo>
                    <a:pt x="0" y="55880"/>
                    <a:pt x="55880" y="0"/>
                    <a:pt x="124460" y="0"/>
                  </a:cubicBezTo>
                  <a:lnTo>
                    <a:pt x="1844692" y="0"/>
                  </a:lnTo>
                  <a:cubicBezTo>
                    <a:pt x="1913272" y="0"/>
                    <a:pt x="1969152" y="55880"/>
                    <a:pt x="1969152" y="124460"/>
                  </a:cubicBezTo>
                  <a:lnTo>
                    <a:pt x="1969152" y="3002962"/>
                  </a:lnTo>
                  <a:cubicBezTo>
                    <a:pt x="1969152" y="3071542"/>
                    <a:pt x="1913272" y="3127422"/>
                    <a:pt x="1844692" y="3127422"/>
                  </a:cubicBezTo>
                  <a:close/>
                </a:path>
              </a:pathLst>
            </a:custGeom>
            <a:solidFill>
              <a:srgbClr val="000000"/>
            </a:solidFill>
          </p:spPr>
        </p:sp>
      </p:grpSp>
      <p:grpSp>
        <p:nvGrpSpPr>
          <p:cNvPr id="12" name="Group 12"/>
          <p:cNvGrpSpPr/>
          <p:nvPr/>
        </p:nvGrpSpPr>
        <p:grpSpPr>
          <a:xfrm>
            <a:off x="5031629" y="7714322"/>
            <a:ext cx="3897158" cy="1307001"/>
            <a:chOff x="0" y="0"/>
            <a:chExt cx="1969152" cy="660400"/>
          </a:xfrm>
        </p:grpSpPr>
        <p:sp>
          <p:nvSpPr>
            <p:cNvPr id="13" name="Freeform 13"/>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14" name="Group 14"/>
          <p:cNvGrpSpPr/>
          <p:nvPr/>
        </p:nvGrpSpPr>
        <p:grpSpPr>
          <a:xfrm>
            <a:off x="9359213" y="7714322"/>
            <a:ext cx="3897158" cy="1307001"/>
            <a:chOff x="0" y="0"/>
            <a:chExt cx="1969152" cy="660400"/>
          </a:xfrm>
        </p:grpSpPr>
        <p:sp>
          <p:nvSpPr>
            <p:cNvPr id="15" name="Freeform 15"/>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grpSp>
        <p:nvGrpSpPr>
          <p:cNvPr id="16" name="Group 16"/>
          <p:cNvGrpSpPr/>
          <p:nvPr/>
        </p:nvGrpSpPr>
        <p:grpSpPr>
          <a:xfrm>
            <a:off x="13686798" y="7714322"/>
            <a:ext cx="3897158" cy="1307001"/>
            <a:chOff x="0" y="0"/>
            <a:chExt cx="1969152" cy="660400"/>
          </a:xfrm>
        </p:grpSpPr>
        <p:sp>
          <p:nvSpPr>
            <p:cNvPr id="17" name="Freeform 17"/>
            <p:cNvSpPr/>
            <p:nvPr/>
          </p:nvSpPr>
          <p:spPr>
            <a:xfrm>
              <a:off x="0" y="0"/>
              <a:ext cx="1969152" cy="660400"/>
            </a:xfrm>
            <a:custGeom>
              <a:avLst/>
              <a:gdLst/>
              <a:ahLst/>
              <a:cxnLst/>
              <a:rect l="l" t="t" r="r" b="b"/>
              <a:pathLst>
                <a:path w="1969152" h="660400">
                  <a:moveTo>
                    <a:pt x="1844692" y="660400"/>
                  </a:moveTo>
                  <a:lnTo>
                    <a:pt x="124460" y="660400"/>
                  </a:lnTo>
                  <a:cubicBezTo>
                    <a:pt x="55880" y="660400"/>
                    <a:pt x="0" y="604520"/>
                    <a:pt x="0" y="535940"/>
                  </a:cubicBezTo>
                  <a:lnTo>
                    <a:pt x="0" y="124460"/>
                  </a:lnTo>
                  <a:cubicBezTo>
                    <a:pt x="0" y="55880"/>
                    <a:pt x="55880" y="0"/>
                    <a:pt x="124460" y="0"/>
                  </a:cubicBezTo>
                  <a:lnTo>
                    <a:pt x="1844692" y="0"/>
                  </a:lnTo>
                  <a:cubicBezTo>
                    <a:pt x="1913272" y="0"/>
                    <a:pt x="1969152" y="55880"/>
                    <a:pt x="1969152" y="124460"/>
                  </a:cubicBezTo>
                  <a:lnTo>
                    <a:pt x="1969152" y="535940"/>
                  </a:lnTo>
                  <a:cubicBezTo>
                    <a:pt x="1969152" y="604520"/>
                    <a:pt x="1913272" y="660400"/>
                    <a:pt x="1844692" y="660400"/>
                  </a:cubicBezTo>
                  <a:close/>
                </a:path>
              </a:pathLst>
            </a:custGeom>
            <a:solidFill>
              <a:srgbClr val="FFFFFF"/>
            </a:solidFill>
          </p:spPr>
        </p:sp>
      </p:grpSp>
      <p:sp>
        <p:nvSpPr>
          <p:cNvPr id="18" name="Freeform 18"/>
          <p:cNvSpPr/>
          <p:nvPr/>
        </p:nvSpPr>
        <p:spPr>
          <a:xfrm rot="366306">
            <a:off x="12467929" y="448475"/>
            <a:ext cx="1160451" cy="1160451"/>
          </a:xfrm>
          <a:custGeom>
            <a:avLst/>
            <a:gdLst/>
            <a:ahLst/>
            <a:cxnLst/>
            <a:rect l="l" t="t" r="r" b="b"/>
            <a:pathLst>
              <a:path w="1160451" h="1160451">
                <a:moveTo>
                  <a:pt x="0" y="0"/>
                </a:moveTo>
                <a:lnTo>
                  <a:pt x="1160451" y="0"/>
                </a:lnTo>
                <a:lnTo>
                  <a:pt x="1160451" y="1160450"/>
                </a:lnTo>
                <a:lnTo>
                  <a:pt x="0" y="1160450"/>
                </a:lnTo>
                <a:lnTo>
                  <a:pt x="0" y="0"/>
                </a:lnTo>
                <a:close/>
              </a:path>
            </a:pathLst>
          </a:custGeom>
          <a:blipFill>
            <a:blip r:embed="rId2"/>
            <a:stretch>
              <a:fillRect/>
            </a:stretch>
          </a:blipFill>
        </p:spPr>
      </p:sp>
      <p:sp>
        <p:nvSpPr>
          <p:cNvPr id="19" name="Freeform 19"/>
          <p:cNvSpPr/>
          <p:nvPr/>
        </p:nvSpPr>
        <p:spPr>
          <a:xfrm>
            <a:off x="457221" y="9466739"/>
            <a:ext cx="1142958" cy="1137244"/>
          </a:xfrm>
          <a:custGeom>
            <a:avLst/>
            <a:gdLst/>
            <a:ahLst/>
            <a:cxnLst/>
            <a:rect l="l" t="t" r="r" b="b"/>
            <a:pathLst>
              <a:path w="1142958" h="1137244">
                <a:moveTo>
                  <a:pt x="0" y="0"/>
                </a:moveTo>
                <a:lnTo>
                  <a:pt x="1142958" y="0"/>
                </a:lnTo>
                <a:lnTo>
                  <a:pt x="1142958" y="1137243"/>
                </a:lnTo>
                <a:lnTo>
                  <a:pt x="0" y="1137243"/>
                </a:lnTo>
                <a:lnTo>
                  <a:pt x="0" y="0"/>
                </a:lnTo>
                <a:close/>
              </a:path>
            </a:pathLst>
          </a:custGeom>
          <a:blipFill>
            <a:blip r:embed="rId3"/>
            <a:stretch>
              <a:fillRect/>
            </a:stretch>
          </a:blipFill>
        </p:spPr>
      </p:sp>
      <p:sp>
        <p:nvSpPr>
          <p:cNvPr id="20" name="Freeform 20"/>
          <p:cNvSpPr/>
          <p:nvPr/>
        </p:nvSpPr>
        <p:spPr>
          <a:xfrm rot="-365395">
            <a:off x="2650605" y="-435177"/>
            <a:ext cx="1854655" cy="1024697"/>
          </a:xfrm>
          <a:custGeom>
            <a:avLst/>
            <a:gdLst/>
            <a:ahLst/>
            <a:cxnLst/>
            <a:rect l="l" t="t" r="r" b="b"/>
            <a:pathLst>
              <a:path w="1854655" h="1024697">
                <a:moveTo>
                  <a:pt x="0" y="0"/>
                </a:moveTo>
                <a:lnTo>
                  <a:pt x="1854654" y="0"/>
                </a:lnTo>
                <a:lnTo>
                  <a:pt x="1854654" y="1024696"/>
                </a:lnTo>
                <a:lnTo>
                  <a:pt x="0" y="1024696"/>
                </a:lnTo>
                <a:lnTo>
                  <a:pt x="0" y="0"/>
                </a:lnTo>
                <a:close/>
              </a:path>
            </a:pathLst>
          </a:custGeom>
          <a:blipFill>
            <a:blip r:embed="rId4"/>
            <a:stretch>
              <a:fillRect/>
            </a:stretch>
          </a:blipFill>
        </p:spPr>
      </p:sp>
      <p:sp>
        <p:nvSpPr>
          <p:cNvPr id="21" name="Freeform 21"/>
          <p:cNvSpPr/>
          <p:nvPr/>
        </p:nvSpPr>
        <p:spPr>
          <a:xfrm rot="847789">
            <a:off x="17829859" y="7902309"/>
            <a:ext cx="916282" cy="1474900"/>
          </a:xfrm>
          <a:custGeom>
            <a:avLst/>
            <a:gdLst/>
            <a:ahLst/>
            <a:cxnLst/>
            <a:rect l="l" t="t" r="r" b="b"/>
            <a:pathLst>
              <a:path w="916282" h="1474900">
                <a:moveTo>
                  <a:pt x="0" y="0"/>
                </a:moveTo>
                <a:lnTo>
                  <a:pt x="916282" y="0"/>
                </a:lnTo>
                <a:lnTo>
                  <a:pt x="916282" y="1474900"/>
                </a:lnTo>
                <a:lnTo>
                  <a:pt x="0" y="1474900"/>
                </a:lnTo>
                <a:lnTo>
                  <a:pt x="0" y="0"/>
                </a:lnTo>
                <a:close/>
              </a:path>
            </a:pathLst>
          </a:custGeom>
          <a:blipFill>
            <a:blip r:embed="rId5"/>
            <a:stretch>
              <a:fillRect/>
            </a:stretch>
          </a:blipFill>
        </p:spPr>
      </p:sp>
      <p:sp>
        <p:nvSpPr>
          <p:cNvPr id="22" name="Freeform 22"/>
          <p:cNvSpPr/>
          <p:nvPr/>
        </p:nvSpPr>
        <p:spPr>
          <a:xfrm rot="-272103">
            <a:off x="8518874" y="6267564"/>
            <a:ext cx="819825" cy="1004380"/>
          </a:xfrm>
          <a:custGeom>
            <a:avLst/>
            <a:gdLst/>
            <a:ahLst/>
            <a:cxnLst/>
            <a:rect l="l" t="t" r="r" b="b"/>
            <a:pathLst>
              <a:path w="819825" h="1004380">
                <a:moveTo>
                  <a:pt x="0" y="0"/>
                </a:moveTo>
                <a:lnTo>
                  <a:pt x="819825" y="0"/>
                </a:lnTo>
                <a:lnTo>
                  <a:pt x="819825" y="1004380"/>
                </a:lnTo>
                <a:lnTo>
                  <a:pt x="0" y="1004380"/>
                </a:lnTo>
                <a:lnTo>
                  <a:pt x="0" y="0"/>
                </a:lnTo>
                <a:close/>
              </a:path>
            </a:pathLst>
          </a:custGeom>
          <a:blipFill>
            <a:blip r:embed="rId6"/>
            <a:stretch>
              <a:fillRect/>
            </a:stretch>
          </a:blipFill>
        </p:spPr>
      </p:sp>
      <p:sp>
        <p:nvSpPr>
          <p:cNvPr id="23" name="Freeform 23"/>
          <p:cNvSpPr/>
          <p:nvPr/>
        </p:nvSpPr>
        <p:spPr>
          <a:xfrm>
            <a:off x="1600179" y="5143500"/>
            <a:ext cx="2021022" cy="2021022"/>
          </a:xfrm>
          <a:custGeom>
            <a:avLst/>
            <a:gdLst/>
            <a:ahLst/>
            <a:cxnLst/>
            <a:rect l="l" t="t" r="r" b="b"/>
            <a:pathLst>
              <a:path w="2021022" h="2021022">
                <a:moveTo>
                  <a:pt x="0" y="0"/>
                </a:moveTo>
                <a:lnTo>
                  <a:pt x="2021022" y="0"/>
                </a:lnTo>
                <a:lnTo>
                  <a:pt x="2021022" y="2021022"/>
                </a:lnTo>
                <a:lnTo>
                  <a:pt x="0" y="2021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5678519" y="4583292"/>
            <a:ext cx="2563806" cy="2871881"/>
          </a:xfrm>
          <a:custGeom>
            <a:avLst/>
            <a:gdLst/>
            <a:ahLst/>
            <a:cxnLst/>
            <a:rect l="l" t="t" r="r" b="b"/>
            <a:pathLst>
              <a:path w="2563806" h="2871881">
                <a:moveTo>
                  <a:pt x="0" y="0"/>
                </a:moveTo>
                <a:lnTo>
                  <a:pt x="2563806" y="0"/>
                </a:lnTo>
                <a:lnTo>
                  <a:pt x="2563806" y="2871881"/>
                </a:lnTo>
                <a:lnTo>
                  <a:pt x="0" y="2871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10402846" y="4880724"/>
            <a:ext cx="2070016" cy="2277018"/>
          </a:xfrm>
          <a:custGeom>
            <a:avLst/>
            <a:gdLst/>
            <a:ahLst/>
            <a:cxnLst/>
            <a:rect l="l" t="t" r="r" b="b"/>
            <a:pathLst>
              <a:path w="2070016" h="2277018">
                <a:moveTo>
                  <a:pt x="0" y="0"/>
                </a:moveTo>
                <a:lnTo>
                  <a:pt x="2070017" y="0"/>
                </a:lnTo>
                <a:lnTo>
                  <a:pt x="2070017" y="2277017"/>
                </a:lnTo>
                <a:lnTo>
                  <a:pt x="0" y="22770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4570154" y="4837577"/>
            <a:ext cx="2241097" cy="2465207"/>
          </a:xfrm>
          <a:custGeom>
            <a:avLst/>
            <a:gdLst/>
            <a:ahLst/>
            <a:cxnLst/>
            <a:rect l="l" t="t" r="r" b="b"/>
            <a:pathLst>
              <a:path w="2241097" h="2465207">
                <a:moveTo>
                  <a:pt x="0" y="0"/>
                </a:moveTo>
                <a:lnTo>
                  <a:pt x="2241097" y="0"/>
                </a:lnTo>
                <a:lnTo>
                  <a:pt x="2241097" y="2465206"/>
                </a:lnTo>
                <a:lnTo>
                  <a:pt x="0" y="24652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TextBox 27"/>
          <p:cNvSpPr txBox="1"/>
          <p:nvPr/>
        </p:nvSpPr>
        <p:spPr>
          <a:xfrm>
            <a:off x="871553" y="1857375"/>
            <a:ext cx="3682828" cy="273367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Dijital platformlarda bir şey paylaşmadan önce 2 kez düşün.</a:t>
            </a:r>
          </a:p>
          <a:p>
            <a:pPr algn="ctr">
              <a:lnSpc>
                <a:spcPts val="3120"/>
              </a:lnSpc>
            </a:pPr>
            <a:r>
              <a:rPr lang="en-US" sz="2600">
                <a:solidFill>
                  <a:srgbClr val="FFFFFF"/>
                </a:solidFill>
                <a:latin typeface="Gliker"/>
                <a:ea typeface="Gliker"/>
                <a:cs typeface="Gliker"/>
                <a:sym typeface="Gliker"/>
              </a:rPr>
              <a:t>Sen sildiğini düşünsen bile dijital ayak izin sonsuza dek</a:t>
            </a:r>
          </a:p>
          <a:p>
            <a:pPr algn="ctr">
              <a:lnSpc>
                <a:spcPts val="3120"/>
              </a:lnSpc>
            </a:pPr>
            <a:r>
              <a:rPr lang="en-US" sz="2600">
                <a:solidFill>
                  <a:srgbClr val="FFFFFF"/>
                </a:solidFill>
                <a:latin typeface="Gliker"/>
                <a:ea typeface="Gliker"/>
                <a:cs typeface="Gliker"/>
                <a:sym typeface="Gliker"/>
              </a:rPr>
              <a:t>kalabilir.</a:t>
            </a:r>
          </a:p>
        </p:txBody>
      </p:sp>
      <p:sp>
        <p:nvSpPr>
          <p:cNvPr id="28" name="TextBox 28"/>
          <p:cNvSpPr txBox="1"/>
          <p:nvPr/>
        </p:nvSpPr>
        <p:spPr>
          <a:xfrm>
            <a:off x="5284053" y="1857375"/>
            <a:ext cx="3644734" cy="195262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Dijital platformlarda yeni arkadaşlar edinirken dikkatli</a:t>
            </a:r>
          </a:p>
          <a:p>
            <a:pPr algn="ctr">
              <a:lnSpc>
                <a:spcPts val="3120"/>
              </a:lnSpc>
            </a:pPr>
            <a:r>
              <a:rPr lang="en-US" sz="2600">
                <a:solidFill>
                  <a:srgbClr val="FFFFFF"/>
                </a:solidFill>
                <a:latin typeface="Gliker"/>
                <a:ea typeface="Gliker"/>
                <a:cs typeface="Gliker"/>
                <a:sym typeface="Gliker"/>
              </a:rPr>
              <a:t>olmalısın. Tanımadığın kişiler tehlikeli olabilir.</a:t>
            </a:r>
          </a:p>
        </p:txBody>
      </p:sp>
      <p:sp>
        <p:nvSpPr>
          <p:cNvPr id="29" name="TextBox 29"/>
          <p:cNvSpPr txBox="1"/>
          <p:nvPr/>
        </p:nvSpPr>
        <p:spPr>
          <a:xfrm>
            <a:off x="9614587" y="1814904"/>
            <a:ext cx="3646536" cy="273367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Rahatsız olduğun bir içerikle karşılaştığında kullandığın</a:t>
            </a:r>
          </a:p>
          <a:p>
            <a:pPr algn="ctr">
              <a:lnSpc>
                <a:spcPts val="3120"/>
              </a:lnSpc>
            </a:pPr>
            <a:r>
              <a:rPr lang="en-US" sz="2600">
                <a:solidFill>
                  <a:srgbClr val="FFFFFF"/>
                </a:solidFill>
                <a:latin typeface="Gliker"/>
                <a:ea typeface="Gliker"/>
                <a:cs typeface="Gliker"/>
                <a:sym typeface="Gliker"/>
              </a:rPr>
              <a:t>uygulamaya durumu bildirebilir ve içeriğin kaldırılmasını</a:t>
            </a:r>
          </a:p>
          <a:p>
            <a:pPr algn="ctr">
              <a:lnSpc>
                <a:spcPts val="3120"/>
              </a:lnSpc>
            </a:pPr>
            <a:r>
              <a:rPr lang="en-US" sz="2600">
                <a:solidFill>
                  <a:srgbClr val="FFFFFF"/>
                </a:solidFill>
                <a:latin typeface="Gliker"/>
                <a:ea typeface="Gliker"/>
                <a:cs typeface="Gliker"/>
                <a:sym typeface="Gliker"/>
              </a:rPr>
              <a:t>isteyebilirsin.</a:t>
            </a:r>
          </a:p>
        </p:txBody>
      </p:sp>
      <p:sp>
        <p:nvSpPr>
          <p:cNvPr id="30" name="TextBox 30"/>
          <p:cNvSpPr txBox="1"/>
          <p:nvPr/>
        </p:nvSpPr>
        <p:spPr>
          <a:xfrm>
            <a:off x="13994547" y="1857375"/>
            <a:ext cx="3392310" cy="2733675"/>
          </a:xfrm>
          <a:prstGeom prst="rect">
            <a:avLst/>
          </a:prstGeom>
        </p:spPr>
        <p:txBody>
          <a:bodyPr lIns="0" tIns="0" rIns="0" bIns="0" rtlCol="0" anchor="t">
            <a:spAutoFit/>
          </a:bodyPr>
          <a:lstStyle/>
          <a:p>
            <a:pPr algn="ctr">
              <a:lnSpc>
                <a:spcPts val="3120"/>
              </a:lnSpc>
            </a:pPr>
            <a:r>
              <a:rPr lang="en-US" sz="2600">
                <a:solidFill>
                  <a:srgbClr val="FFFFFF"/>
                </a:solidFill>
                <a:latin typeface="Gliker"/>
                <a:ea typeface="Gliker"/>
                <a:cs typeface="Gliker"/>
                <a:sym typeface="Gliker"/>
              </a:rPr>
              <a:t>Mobil uygulama</a:t>
            </a:r>
          </a:p>
          <a:p>
            <a:pPr algn="ctr">
              <a:lnSpc>
                <a:spcPts val="3120"/>
              </a:lnSpc>
            </a:pPr>
            <a:r>
              <a:rPr lang="en-US" sz="2600">
                <a:solidFill>
                  <a:srgbClr val="FFFFFF"/>
                </a:solidFill>
                <a:latin typeface="Gliker"/>
                <a:ea typeface="Gliker"/>
                <a:cs typeface="Gliker"/>
                <a:sym typeface="Gliker"/>
              </a:rPr>
              <a:t>mağazalarının izin</a:t>
            </a:r>
          </a:p>
          <a:p>
            <a:pPr algn="ctr">
              <a:lnSpc>
                <a:spcPts val="3120"/>
              </a:lnSpc>
            </a:pPr>
            <a:r>
              <a:rPr lang="en-US" sz="2600">
                <a:solidFill>
                  <a:srgbClr val="FFFFFF"/>
                </a:solidFill>
                <a:latin typeface="Gliker"/>
                <a:ea typeface="Gliker"/>
                <a:cs typeface="Gliker"/>
                <a:sym typeface="Gliker"/>
              </a:rPr>
              <a:t>vermediği güvenli</a:t>
            </a:r>
          </a:p>
          <a:p>
            <a:pPr algn="ctr">
              <a:lnSpc>
                <a:spcPts val="3120"/>
              </a:lnSpc>
            </a:pPr>
            <a:r>
              <a:rPr lang="en-US" sz="2600">
                <a:solidFill>
                  <a:srgbClr val="FFFFFF"/>
                </a:solidFill>
                <a:latin typeface="Gliker"/>
                <a:ea typeface="Gliker"/>
                <a:cs typeface="Gliker"/>
                <a:sym typeface="Gliker"/>
              </a:rPr>
              <a:t>olmayan uygulamaları</a:t>
            </a:r>
          </a:p>
          <a:p>
            <a:pPr algn="ctr">
              <a:lnSpc>
                <a:spcPts val="3120"/>
              </a:lnSpc>
            </a:pPr>
            <a:r>
              <a:rPr lang="en-US" sz="2600">
                <a:solidFill>
                  <a:srgbClr val="FFFFFF"/>
                </a:solidFill>
                <a:latin typeface="Gliker"/>
                <a:ea typeface="Gliker"/>
                <a:cs typeface="Gliker"/>
                <a:sym typeface="Gliker"/>
              </a:rPr>
              <a:t>indirmek tehlikeli olabilir.</a:t>
            </a:r>
          </a:p>
        </p:txBody>
      </p:sp>
      <p:sp>
        <p:nvSpPr>
          <p:cNvPr id="31" name="TextBox 31"/>
          <p:cNvSpPr txBox="1"/>
          <p:nvPr/>
        </p:nvSpPr>
        <p:spPr>
          <a:xfrm>
            <a:off x="738182"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2 Kez Düşün</a:t>
            </a:r>
          </a:p>
        </p:txBody>
      </p:sp>
      <p:sp>
        <p:nvSpPr>
          <p:cNvPr id="32" name="TextBox 32"/>
          <p:cNvSpPr txBox="1"/>
          <p:nvPr/>
        </p:nvSpPr>
        <p:spPr>
          <a:xfrm>
            <a:off x="4957243"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Dikkatli Ol</a:t>
            </a:r>
          </a:p>
        </p:txBody>
      </p:sp>
      <p:sp>
        <p:nvSpPr>
          <p:cNvPr id="33" name="TextBox 33"/>
          <p:cNvSpPr txBox="1"/>
          <p:nvPr/>
        </p:nvSpPr>
        <p:spPr>
          <a:xfrm>
            <a:off x="9377124"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Bildir</a:t>
            </a:r>
          </a:p>
        </p:txBody>
      </p:sp>
      <p:sp>
        <p:nvSpPr>
          <p:cNvPr id="34" name="TextBox 34"/>
          <p:cNvSpPr txBox="1"/>
          <p:nvPr/>
        </p:nvSpPr>
        <p:spPr>
          <a:xfrm>
            <a:off x="13648704" y="7984600"/>
            <a:ext cx="3973345" cy="623570"/>
          </a:xfrm>
          <a:prstGeom prst="rect">
            <a:avLst/>
          </a:prstGeom>
        </p:spPr>
        <p:txBody>
          <a:bodyPr lIns="0" tIns="0" rIns="0" bIns="0" rtlCol="0" anchor="t">
            <a:spAutoFit/>
          </a:bodyPr>
          <a:lstStyle/>
          <a:p>
            <a:pPr algn="ctr">
              <a:lnSpc>
                <a:spcPts val="4480"/>
              </a:lnSpc>
            </a:pPr>
            <a:r>
              <a:rPr lang="en-US" sz="3200" b="1">
                <a:solidFill>
                  <a:srgbClr val="000000"/>
                </a:solidFill>
                <a:latin typeface="Agrandir Bold"/>
                <a:ea typeface="Agrandir Bold"/>
                <a:cs typeface="Agrandir Bold"/>
                <a:sym typeface="Agrandir Bold"/>
              </a:rPr>
              <a:t>Güvenli Değil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2913729" y="4003425"/>
            <a:ext cx="10358275" cy="5256824"/>
          </a:xfrm>
          <a:custGeom>
            <a:avLst/>
            <a:gdLst/>
            <a:ahLst/>
            <a:cxnLst/>
            <a:rect l="l" t="t" r="r" b="b"/>
            <a:pathLst>
              <a:path w="10358275" h="5256824">
                <a:moveTo>
                  <a:pt x="0" y="0"/>
                </a:moveTo>
                <a:lnTo>
                  <a:pt x="10358275" y="0"/>
                </a:lnTo>
                <a:lnTo>
                  <a:pt x="10358275" y="5256825"/>
                </a:lnTo>
                <a:lnTo>
                  <a:pt x="0" y="5256825"/>
                </a:lnTo>
                <a:lnTo>
                  <a:pt x="0" y="0"/>
                </a:lnTo>
                <a:close/>
              </a:path>
            </a:pathLst>
          </a:custGeom>
          <a:blipFill>
            <a:blip r:embed="rId2"/>
            <a:stretch>
              <a:fillRect/>
            </a:stretch>
          </a:blipFill>
        </p:spPr>
      </p:sp>
      <p:sp>
        <p:nvSpPr>
          <p:cNvPr id="3" name="Freeform 3"/>
          <p:cNvSpPr/>
          <p:nvPr/>
        </p:nvSpPr>
        <p:spPr>
          <a:xfrm rot="894998">
            <a:off x="14952371" y="7831100"/>
            <a:ext cx="2028031" cy="2432421"/>
          </a:xfrm>
          <a:custGeom>
            <a:avLst/>
            <a:gdLst/>
            <a:ahLst/>
            <a:cxnLst/>
            <a:rect l="l" t="t" r="r" b="b"/>
            <a:pathLst>
              <a:path w="2028031" h="2432421">
                <a:moveTo>
                  <a:pt x="0" y="0"/>
                </a:moveTo>
                <a:lnTo>
                  <a:pt x="2028031" y="0"/>
                </a:lnTo>
                <a:lnTo>
                  <a:pt x="2028031" y="2432421"/>
                </a:lnTo>
                <a:lnTo>
                  <a:pt x="0" y="2432421"/>
                </a:lnTo>
                <a:lnTo>
                  <a:pt x="0" y="0"/>
                </a:lnTo>
                <a:close/>
              </a:path>
            </a:pathLst>
          </a:custGeom>
          <a:blipFill>
            <a:blip r:embed="rId3"/>
            <a:stretch>
              <a:fillRect/>
            </a:stretch>
          </a:blipFill>
        </p:spPr>
      </p:sp>
      <p:sp>
        <p:nvSpPr>
          <p:cNvPr id="4" name="Freeform 4"/>
          <p:cNvSpPr/>
          <p:nvPr/>
        </p:nvSpPr>
        <p:spPr>
          <a:xfrm rot="-1044951">
            <a:off x="9518613" y="3295553"/>
            <a:ext cx="1476657" cy="1415745"/>
          </a:xfrm>
          <a:custGeom>
            <a:avLst/>
            <a:gdLst/>
            <a:ahLst/>
            <a:cxnLst/>
            <a:rect l="l" t="t" r="r" b="b"/>
            <a:pathLst>
              <a:path w="1476657" h="1415745">
                <a:moveTo>
                  <a:pt x="0" y="0"/>
                </a:moveTo>
                <a:lnTo>
                  <a:pt x="1476657" y="0"/>
                </a:lnTo>
                <a:lnTo>
                  <a:pt x="1476657" y="1415745"/>
                </a:lnTo>
                <a:lnTo>
                  <a:pt x="0" y="1415745"/>
                </a:lnTo>
                <a:lnTo>
                  <a:pt x="0" y="0"/>
                </a:lnTo>
                <a:close/>
              </a:path>
            </a:pathLst>
          </a:custGeom>
          <a:blipFill>
            <a:blip r:embed="rId4"/>
            <a:stretch>
              <a:fillRect/>
            </a:stretch>
          </a:blipFill>
        </p:spPr>
      </p:sp>
      <p:sp>
        <p:nvSpPr>
          <p:cNvPr id="5" name="Freeform 5"/>
          <p:cNvSpPr/>
          <p:nvPr/>
        </p:nvSpPr>
        <p:spPr>
          <a:xfrm>
            <a:off x="0" y="0"/>
            <a:ext cx="4032504" cy="4114800"/>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785022" y="4501891"/>
            <a:ext cx="7315200" cy="3333658"/>
          </a:xfrm>
          <a:custGeom>
            <a:avLst/>
            <a:gdLst/>
            <a:ahLst/>
            <a:cxnLst/>
            <a:rect l="l" t="t" r="r" b="b"/>
            <a:pathLst>
              <a:path w="7315200" h="3333658">
                <a:moveTo>
                  <a:pt x="0" y="0"/>
                </a:moveTo>
                <a:lnTo>
                  <a:pt x="7315200" y="0"/>
                </a:lnTo>
                <a:lnTo>
                  <a:pt x="7315200" y="3333658"/>
                </a:lnTo>
                <a:lnTo>
                  <a:pt x="0" y="3333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3474715" y="4568566"/>
            <a:ext cx="7698577" cy="3572892"/>
          </a:xfrm>
          <a:prstGeom prst="rect">
            <a:avLst/>
          </a:prstGeom>
        </p:spPr>
        <p:txBody>
          <a:bodyPr lIns="0" tIns="0" rIns="0" bIns="0" rtlCol="0" anchor="t">
            <a:spAutoFit/>
          </a:bodyPr>
          <a:lstStyle/>
          <a:p>
            <a:pPr algn="l">
              <a:lnSpc>
                <a:spcPts val="9306"/>
              </a:lnSpc>
            </a:pPr>
            <a:r>
              <a:rPr lang="en-US" sz="8460">
                <a:solidFill>
                  <a:srgbClr val="000000"/>
                </a:solidFill>
                <a:latin typeface="Gliker"/>
                <a:ea typeface="Gliker"/>
                <a:cs typeface="Gliker"/>
                <a:sym typeface="Gliker"/>
              </a:rPr>
              <a:t>Teknoloji ile ne kadar zaman geçirmeliyiz?</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42644" y="3151019"/>
            <a:ext cx="6666756" cy="4238625"/>
          </a:xfrm>
          <a:prstGeom prst="rect">
            <a:avLst/>
          </a:prstGeom>
        </p:spPr>
        <p:txBody>
          <a:bodyPr lIns="0" tIns="0" rIns="0" bIns="0" rtlCol="0" anchor="t">
            <a:spAutoFit/>
          </a:bodyPr>
          <a:lstStyle/>
          <a:p>
            <a:pPr marL="0" lvl="0" indent="0" algn="ctr">
              <a:lnSpc>
                <a:spcPts val="8400"/>
              </a:lnSpc>
              <a:spcBef>
                <a:spcPct val="0"/>
              </a:spcBef>
            </a:pPr>
            <a:r>
              <a:rPr lang="en-US" sz="6000">
                <a:solidFill>
                  <a:srgbClr val="FFFFFF"/>
                </a:solidFill>
                <a:latin typeface="Gliker"/>
                <a:ea typeface="Gliker"/>
                <a:cs typeface="Gliker"/>
                <a:sym typeface="Gliker"/>
              </a:rPr>
              <a:t>İnternetin eğitim ortamlarında yararlı bir şekilde kullanımı</a:t>
            </a:r>
          </a:p>
        </p:txBody>
      </p:sp>
      <p:grpSp>
        <p:nvGrpSpPr>
          <p:cNvPr id="3" name="Group 3"/>
          <p:cNvGrpSpPr/>
          <p:nvPr/>
        </p:nvGrpSpPr>
        <p:grpSpPr>
          <a:xfrm>
            <a:off x="8290475" y="7661602"/>
            <a:ext cx="8968825" cy="1796783"/>
            <a:chOff x="0" y="0"/>
            <a:chExt cx="3326048" cy="666329"/>
          </a:xfrm>
        </p:grpSpPr>
        <p:sp>
          <p:nvSpPr>
            <p:cNvPr id="4" name="Freeform 4"/>
            <p:cNvSpPr/>
            <p:nvPr/>
          </p:nvSpPr>
          <p:spPr>
            <a:xfrm>
              <a:off x="0" y="0"/>
              <a:ext cx="3326048" cy="666329"/>
            </a:xfrm>
            <a:custGeom>
              <a:avLst/>
              <a:gdLst/>
              <a:ahLst/>
              <a:cxnLst/>
              <a:rect l="l" t="t" r="r" b="b"/>
              <a:pathLst>
                <a:path w="3326048" h="666329">
                  <a:moveTo>
                    <a:pt x="3201588" y="666329"/>
                  </a:moveTo>
                  <a:lnTo>
                    <a:pt x="124460" y="666329"/>
                  </a:lnTo>
                  <a:cubicBezTo>
                    <a:pt x="55880" y="666329"/>
                    <a:pt x="0" y="610449"/>
                    <a:pt x="0" y="541869"/>
                  </a:cubicBezTo>
                  <a:lnTo>
                    <a:pt x="0" y="124460"/>
                  </a:lnTo>
                  <a:cubicBezTo>
                    <a:pt x="0" y="55880"/>
                    <a:pt x="55880" y="0"/>
                    <a:pt x="124460" y="0"/>
                  </a:cubicBezTo>
                  <a:lnTo>
                    <a:pt x="3201588" y="0"/>
                  </a:lnTo>
                  <a:cubicBezTo>
                    <a:pt x="3270168" y="0"/>
                    <a:pt x="3326048" y="55880"/>
                    <a:pt x="3326048" y="124460"/>
                  </a:cubicBezTo>
                  <a:lnTo>
                    <a:pt x="3326048" y="541869"/>
                  </a:lnTo>
                  <a:cubicBezTo>
                    <a:pt x="3326048" y="610449"/>
                    <a:pt x="3270168" y="666329"/>
                    <a:pt x="3201588" y="666329"/>
                  </a:cubicBezTo>
                  <a:close/>
                </a:path>
              </a:pathLst>
            </a:custGeom>
            <a:solidFill>
              <a:srgbClr val="E44C50"/>
            </a:solidFill>
          </p:spPr>
        </p:sp>
      </p:grpSp>
      <p:grpSp>
        <p:nvGrpSpPr>
          <p:cNvPr id="5" name="Group 5"/>
          <p:cNvGrpSpPr/>
          <p:nvPr/>
        </p:nvGrpSpPr>
        <p:grpSpPr>
          <a:xfrm>
            <a:off x="8290475" y="3095105"/>
            <a:ext cx="8968825" cy="1866720"/>
            <a:chOff x="0" y="0"/>
            <a:chExt cx="3172952" cy="660400"/>
          </a:xfrm>
        </p:grpSpPr>
        <p:sp>
          <p:nvSpPr>
            <p:cNvPr id="6" name="Freeform 6"/>
            <p:cNvSpPr/>
            <p:nvPr/>
          </p:nvSpPr>
          <p:spPr>
            <a:xfrm>
              <a:off x="0" y="0"/>
              <a:ext cx="3172953" cy="660400"/>
            </a:xfrm>
            <a:custGeom>
              <a:avLst/>
              <a:gdLst/>
              <a:ahLst/>
              <a:cxnLst/>
              <a:rect l="l" t="t" r="r" b="b"/>
              <a:pathLst>
                <a:path w="3172953" h="660400">
                  <a:moveTo>
                    <a:pt x="3048492" y="660400"/>
                  </a:moveTo>
                  <a:lnTo>
                    <a:pt x="124460" y="660400"/>
                  </a:lnTo>
                  <a:cubicBezTo>
                    <a:pt x="55880" y="660400"/>
                    <a:pt x="0" y="604520"/>
                    <a:pt x="0" y="535940"/>
                  </a:cubicBezTo>
                  <a:lnTo>
                    <a:pt x="0" y="124460"/>
                  </a:lnTo>
                  <a:cubicBezTo>
                    <a:pt x="0" y="55880"/>
                    <a:pt x="55880" y="0"/>
                    <a:pt x="124460" y="0"/>
                  </a:cubicBezTo>
                  <a:lnTo>
                    <a:pt x="3048493" y="0"/>
                  </a:lnTo>
                  <a:cubicBezTo>
                    <a:pt x="3117072" y="0"/>
                    <a:pt x="3172953" y="55880"/>
                    <a:pt x="3172953" y="124460"/>
                  </a:cubicBezTo>
                  <a:lnTo>
                    <a:pt x="3172953" y="535940"/>
                  </a:lnTo>
                  <a:cubicBezTo>
                    <a:pt x="3172953" y="604520"/>
                    <a:pt x="3117072" y="660400"/>
                    <a:pt x="3048493" y="660400"/>
                  </a:cubicBezTo>
                  <a:close/>
                </a:path>
              </a:pathLst>
            </a:custGeom>
            <a:solidFill>
              <a:srgbClr val="33BD6A"/>
            </a:solidFill>
          </p:spPr>
        </p:sp>
      </p:grpSp>
      <p:grpSp>
        <p:nvGrpSpPr>
          <p:cNvPr id="7" name="Group 7"/>
          <p:cNvGrpSpPr/>
          <p:nvPr/>
        </p:nvGrpSpPr>
        <p:grpSpPr>
          <a:xfrm>
            <a:off x="8290475" y="5378353"/>
            <a:ext cx="8968825" cy="1883478"/>
            <a:chOff x="0" y="0"/>
            <a:chExt cx="3172952" cy="666329"/>
          </a:xfrm>
        </p:grpSpPr>
        <p:sp>
          <p:nvSpPr>
            <p:cNvPr id="8" name="Freeform 8"/>
            <p:cNvSpPr/>
            <p:nvPr/>
          </p:nvSpPr>
          <p:spPr>
            <a:xfrm>
              <a:off x="0" y="0"/>
              <a:ext cx="3172953" cy="666329"/>
            </a:xfrm>
            <a:custGeom>
              <a:avLst/>
              <a:gdLst/>
              <a:ahLst/>
              <a:cxnLst/>
              <a:rect l="l" t="t" r="r" b="b"/>
              <a:pathLst>
                <a:path w="3172953" h="666329">
                  <a:moveTo>
                    <a:pt x="3048492" y="666329"/>
                  </a:moveTo>
                  <a:lnTo>
                    <a:pt x="124460" y="666329"/>
                  </a:lnTo>
                  <a:cubicBezTo>
                    <a:pt x="55880" y="666329"/>
                    <a:pt x="0" y="610449"/>
                    <a:pt x="0" y="541869"/>
                  </a:cubicBezTo>
                  <a:lnTo>
                    <a:pt x="0" y="124460"/>
                  </a:lnTo>
                  <a:cubicBezTo>
                    <a:pt x="0" y="55880"/>
                    <a:pt x="55880" y="0"/>
                    <a:pt x="124460" y="0"/>
                  </a:cubicBezTo>
                  <a:lnTo>
                    <a:pt x="3048493" y="0"/>
                  </a:lnTo>
                  <a:cubicBezTo>
                    <a:pt x="3117072" y="0"/>
                    <a:pt x="3172953" y="55880"/>
                    <a:pt x="3172953" y="124460"/>
                  </a:cubicBezTo>
                  <a:lnTo>
                    <a:pt x="3172953" y="541869"/>
                  </a:lnTo>
                  <a:cubicBezTo>
                    <a:pt x="3172953" y="610449"/>
                    <a:pt x="3117072" y="666329"/>
                    <a:pt x="3048493" y="666329"/>
                  </a:cubicBezTo>
                  <a:close/>
                </a:path>
              </a:pathLst>
            </a:custGeom>
            <a:solidFill>
              <a:srgbClr val="FFD04D"/>
            </a:solidFill>
          </p:spPr>
        </p:sp>
      </p:grpSp>
      <p:grpSp>
        <p:nvGrpSpPr>
          <p:cNvPr id="9" name="Group 9"/>
          <p:cNvGrpSpPr/>
          <p:nvPr/>
        </p:nvGrpSpPr>
        <p:grpSpPr>
          <a:xfrm>
            <a:off x="8290475" y="827632"/>
            <a:ext cx="8968825" cy="1866720"/>
            <a:chOff x="0" y="0"/>
            <a:chExt cx="3172952" cy="660400"/>
          </a:xfrm>
        </p:grpSpPr>
        <p:sp>
          <p:nvSpPr>
            <p:cNvPr id="10" name="Freeform 10"/>
            <p:cNvSpPr/>
            <p:nvPr/>
          </p:nvSpPr>
          <p:spPr>
            <a:xfrm>
              <a:off x="0" y="0"/>
              <a:ext cx="3172953" cy="660400"/>
            </a:xfrm>
            <a:custGeom>
              <a:avLst/>
              <a:gdLst/>
              <a:ahLst/>
              <a:cxnLst/>
              <a:rect l="l" t="t" r="r" b="b"/>
              <a:pathLst>
                <a:path w="3172953" h="660400">
                  <a:moveTo>
                    <a:pt x="3048492" y="660400"/>
                  </a:moveTo>
                  <a:lnTo>
                    <a:pt x="124460" y="660400"/>
                  </a:lnTo>
                  <a:cubicBezTo>
                    <a:pt x="55880" y="660400"/>
                    <a:pt x="0" y="604520"/>
                    <a:pt x="0" y="535940"/>
                  </a:cubicBezTo>
                  <a:lnTo>
                    <a:pt x="0" y="124460"/>
                  </a:lnTo>
                  <a:cubicBezTo>
                    <a:pt x="0" y="55880"/>
                    <a:pt x="55880" y="0"/>
                    <a:pt x="124460" y="0"/>
                  </a:cubicBezTo>
                  <a:lnTo>
                    <a:pt x="3048493" y="0"/>
                  </a:lnTo>
                  <a:cubicBezTo>
                    <a:pt x="3117072" y="0"/>
                    <a:pt x="3172953" y="55880"/>
                    <a:pt x="3172953" y="124460"/>
                  </a:cubicBezTo>
                  <a:lnTo>
                    <a:pt x="3172953" y="535940"/>
                  </a:lnTo>
                  <a:cubicBezTo>
                    <a:pt x="3172953" y="604520"/>
                    <a:pt x="3117072" y="660400"/>
                    <a:pt x="3048493" y="660400"/>
                  </a:cubicBezTo>
                  <a:close/>
                </a:path>
              </a:pathLst>
            </a:custGeom>
            <a:solidFill>
              <a:srgbClr val="5469FA"/>
            </a:solidFill>
          </p:spPr>
        </p:sp>
      </p:grpSp>
      <p:sp>
        <p:nvSpPr>
          <p:cNvPr id="11" name="TextBox 11"/>
          <p:cNvSpPr txBox="1"/>
          <p:nvPr/>
        </p:nvSpPr>
        <p:spPr>
          <a:xfrm>
            <a:off x="9913972" y="1522867"/>
            <a:ext cx="5721831" cy="542925"/>
          </a:xfrm>
          <a:prstGeom prst="rect">
            <a:avLst/>
          </a:prstGeom>
        </p:spPr>
        <p:txBody>
          <a:bodyPr lIns="0" tIns="0" rIns="0" bIns="0" rtlCol="0" anchor="t">
            <a:spAutoFit/>
          </a:bodyPr>
          <a:lstStyle/>
          <a:p>
            <a:pPr algn="ctr">
              <a:lnSpc>
                <a:spcPts val="4200"/>
              </a:lnSpc>
            </a:pPr>
            <a:r>
              <a:rPr lang="en-US" sz="3500">
                <a:solidFill>
                  <a:srgbClr val="FFFFFF"/>
                </a:solidFill>
                <a:latin typeface="Gliker"/>
                <a:ea typeface="Gliker"/>
                <a:cs typeface="Gliker"/>
                <a:sym typeface="Gliker"/>
              </a:rPr>
              <a:t>İnternet Okuryazarlığı</a:t>
            </a:r>
          </a:p>
        </p:txBody>
      </p:sp>
      <p:sp>
        <p:nvSpPr>
          <p:cNvPr id="12" name="TextBox 12"/>
          <p:cNvSpPr txBox="1"/>
          <p:nvPr/>
        </p:nvSpPr>
        <p:spPr>
          <a:xfrm>
            <a:off x="9203181" y="3485540"/>
            <a:ext cx="7143413" cy="1076325"/>
          </a:xfrm>
          <a:prstGeom prst="rect">
            <a:avLst/>
          </a:prstGeom>
        </p:spPr>
        <p:txBody>
          <a:bodyPr lIns="0" tIns="0" rIns="0" bIns="0" rtlCol="0" anchor="t">
            <a:spAutoFit/>
          </a:bodyPr>
          <a:lstStyle/>
          <a:p>
            <a:pPr algn="ctr">
              <a:lnSpc>
                <a:spcPts val="4200"/>
              </a:lnSpc>
            </a:pPr>
            <a:r>
              <a:rPr lang="en-US" sz="3500">
                <a:solidFill>
                  <a:srgbClr val="FFFFFF"/>
                </a:solidFill>
                <a:latin typeface="Gliker"/>
                <a:ea typeface="Gliker"/>
                <a:cs typeface="Gliker"/>
                <a:sym typeface="Gliker"/>
              </a:rPr>
              <a:t>Bilgisayar Destekli Öğretim bağlamında internet Projeleri</a:t>
            </a:r>
          </a:p>
        </p:txBody>
      </p:sp>
      <p:sp>
        <p:nvSpPr>
          <p:cNvPr id="13" name="TextBox 13"/>
          <p:cNvSpPr txBox="1"/>
          <p:nvPr/>
        </p:nvSpPr>
        <p:spPr>
          <a:xfrm>
            <a:off x="9913972" y="5777167"/>
            <a:ext cx="5721831" cy="1076325"/>
          </a:xfrm>
          <a:prstGeom prst="rect">
            <a:avLst/>
          </a:prstGeom>
        </p:spPr>
        <p:txBody>
          <a:bodyPr lIns="0" tIns="0" rIns="0" bIns="0" rtlCol="0" anchor="t">
            <a:spAutoFit/>
          </a:bodyPr>
          <a:lstStyle/>
          <a:p>
            <a:pPr algn="ctr">
              <a:lnSpc>
                <a:spcPts val="4200"/>
              </a:lnSpc>
            </a:pPr>
            <a:r>
              <a:rPr lang="en-US" sz="3500">
                <a:solidFill>
                  <a:srgbClr val="FFFFFF"/>
                </a:solidFill>
                <a:latin typeface="Gliker"/>
                <a:ea typeface="Gliker"/>
                <a:cs typeface="Gliker"/>
                <a:sym typeface="Gliker"/>
              </a:rPr>
              <a:t>İnternette Bilgi Arama ve Araştırma Yapma</a:t>
            </a:r>
          </a:p>
        </p:txBody>
      </p:sp>
      <p:sp>
        <p:nvSpPr>
          <p:cNvPr id="14" name="TextBox 14"/>
          <p:cNvSpPr txBox="1"/>
          <p:nvPr/>
        </p:nvSpPr>
        <p:spPr>
          <a:xfrm>
            <a:off x="9913972" y="8281007"/>
            <a:ext cx="5721831" cy="542925"/>
          </a:xfrm>
          <a:prstGeom prst="rect">
            <a:avLst/>
          </a:prstGeom>
        </p:spPr>
        <p:txBody>
          <a:bodyPr lIns="0" tIns="0" rIns="0" bIns="0" rtlCol="0" anchor="t">
            <a:spAutoFit/>
          </a:bodyPr>
          <a:lstStyle/>
          <a:p>
            <a:pPr algn="ctr">
              <a:lnSpc>
                <a:spcPts val="4200"/>
              </a:lnSpc>
            </a:pPr>
            <a:r>
              <a:rPr lang="en-US" sz="3500">
                <a:solidFill>
                  <a:srgbClr val="FFFFFF"/>
                </a:solidFill>
                <a:latin typeface="Gliker"/>
                <a:ea typeface="Gliker"/>
                <a:cs typeface="Gliker"/>
                <a:sym typeface="Gliker"/>
              </a:rPr>
              <a:t>Sanal Müze Gezimi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7A2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490925" y="-3059667"/>
            <a:ext cx="7424485" cy="16406335"/>
            <a:chOff x="0" y="0"/>
            <a:chExt cx="2354580" cy="5203058"/>
          </a:xfrm>
        </p:grpSpPr>
        <p:sp>
          <p:nvSpPr>
            <p:cNvPr id="3" name="Freeform 3"/>
            <p:cNvSpPr/>
            <p:nvPr/>
          </p:nvSpPr>
          <p:spPr>
            <a:xfrm>
              <a:off x="0" y="0"/>
              <a:ext cx="2353310" cy="5203058"/>
            </a:xfrm>
            <a:custGeom>
              <a:avLst/>
              <a:gdLst/>
              <a:ahLst/>
              <a:cxnLst/>
              <a:rect l="l" t="t" r="r" b="b"/>
              <a:pathLst>
                <a:path w="2353310" h="5203058">
                  <a:moveTo>
                    <a:pt x="784860" y="5135748"/>
                  </a:moveTo>
                  <a:cubicBezTo>
                    <a:pt x="905510" y="5176388"/>
                    <a:pt x="1042670" y="5203058"/>
                    <a:pt x="1177290" y="5203058"/>
                  </a:cubicBezTo>
                  <a:cubicBezTo>
                    <a:pt x="1311910" y="5203058"/>
                    <a:pt x="1441450" y="5180198"/>
                    <a:pt x="1560830" y="5139558"/>
                  </a:cubicBezTo>
                  <a:cubicBezTo>
                    <a:pt x="1563370" y="5138288"/>
                    <a:pt x="1565910" y="5138288"/>
                    <a:pt x="1568450" y="5137018"/>
                  </a:cubicBezTo>
                  <a:cubicBezTo>
                    <a:pt x="2016760" y="4974458"/>
                    <a:pt x="2346960" y="4545198"/>
                    <a:pt x="2353310" y="4036366"/>
                  </a:cubicBezTo>
                  <a:lnTo>
                    <a:pt x="2353310" y="0"/>
                  </a:lnTo>
                  <a:lnTo>
                    <a:pt x="0" y="0"/>
                  </a:lnTo>
                  <a:lnTo>
                    <a:pt x="0" y="4033301"/>
                  </a:lnTo>
                  <a:cubicBezTo>
                    <a:pt x="6350" y="4547738"/>
                    <a:pt x="331470" y="4976998"/>
                    <a:pt x="784860" y="5135748"/>
                  </a:cubicBezTo>
                  <a:close/>
                </a:path>
              </a:pathLst>
            </a:custGeom>
            <a:solidFill>
              <a:srgbClr val="000000"/>
            </a:solidFill>
          </p:spPr>
        </p:sp>
      </p:grpSp>
      <p:sp>
        <p:nvSpPr>
          <p:cNvPr id="4" name="Freeform 4"/>
          <p:cNvSpPr/>
          <p:nvPr/>
        </p:nvSpPr>
        <p:spPr>
          <a:xfrm rot="638206">
            <a:off x="13564238" y="883316"/>
            <a:ext cx="3411126" cy="3394070"/>
          </a:xfrm>
          <a:custGeom>
            <a:avLst/>
            <a:gdLst/>
            <a:ahLst/>
            <a:cxnLst/>
            <a:rect l="l" t="t" r="r" b="b"/>
            <a:pathLst>
              <a:path w="3411126" h="3394070">
                <a:moveTo>
                  <a:pt x="0" y="0"/>
                </a:moveTo>
                <a:lnTo>
                  <a:pt x="3411126" y="0"/>
                </a:lnTo>
                <a:lnTo>
                  <a:pt x="3411126" y="3394070"/>
                </a:lnTo>
                <a:lnTo>
                  <a:pt x="0" y="3394070"/>
                </a:lnTo>
                <a:lnTo>
                  <a:pt x="0" y="0"/>
                </a:lnTo>
                <a:close/>
              </a:path>
            </a:pathLst>
          </a:custGeom>
          <a:blipFill>
            <a:blip r:embed="rId2"/>
            <a:stretch>
              <a:fillRect/>
            </a:stretch>
          </a:blipFill>
        </p:spPr>
      </p:sp>
      <p:sp>
        <p:nvSpPr>
          <p:cNvPr id="5" name="TextBox 5"/>
          <p:cNvSpPr txBox="1"/>
          <p:nvPr/>
        </p:nvSpPr>
        <p:spPr>
          <a:xfrm rot="638206">
            <a:off x="14089091" y="2043141"/>
            <a:ext cx="2361421" cy="1074420"/>
          </a:xfrm>
          <a:prstGeom prst="rect">
            <a:avLst/>
          </a:prstGeom>
        </p:spPr>
        <p:txBody>
          <a:bodyPr lIns="0" tIns="0" rIns="0" bIns="0" rtlCol="0" anchor="t">
            <a:spAutoFit/>
          </a:bodyPr>
          <a:lstStyle/>
          <a:p>
            <a:pPr algn="ctr">
              <a:lnSpc>
                <a:spcPts val="2850"/>
              </a:lnSpc>
            </a:pPr>
            <a:r>
              <a:rPr lang="en-US" sz="2375">
                <a:solidFill>
                  <a:srgbClr val="000000"/>
                </a:solidFill>
                <a:latin typeface="Gliker"/>
                <a:ea typeface="Gliker"/>
                <a:cs typeface="Gliker"/>
                <a:sym typeface="Gliker"/>
              </a:rPr>
              <a:t>HARİKA BİR GÜN GEÇİRMENİZ DİLEĞİYLE.</a:t>
            </a:r>
          </a:p>
        </p:txBody>
      </p:sp>
      <p:sp>
        <p:nvSpPr>
          <p:cNvPr id="6" name="TextBox 6"/>
          <p:cNvSpPr txBox="1"/>
          <p:nvPr/>
        </p:nvSpPr>
        <p:spPr>
          <a:xfrm>
            <a:off x="1322479" y="3169920"/>
            <a:ext cx="11957824" cy="3947160"/>
          </a:xfrm>
          <a:prstGeom prst="rect">
            <a:avLst/>
          </a:prstGeom>
        </p:spPr>
        <p:txBody>
          <a:bodyPr lIns="0" tIns="0" rIns="0" bIns="0" rtlCol="0" anchor="t">
            <a:spAutoFit/>
          </a:bodyPr>
          <a:lstStyle/>
          <a:p>
            <a:pPr algn="l">
              <a:lnSpc>
                <a:spcPts val="15599"/>
              </a:lnSpc>
            </a:pPr>
            <a:r>
              <a:rPr lang="en-US" sz="12999">
                <a:solidFill>
                  <a:srgbClr val="FFFFFF"/>
                </a:solidFill>
                <a:latin typeface="Gliker"/>
                <a:ea typeface="Gliker"/>
                <a:cs typeface="Gliker"/>
                <a:sym typeface="Gliker"/>
              </a:rPr>
              <a:t>Katıldığınız için teşekkürler!</a:t>
            </a:r>
          </a:p>
        </p:txBody>
      </p:sp>
      <p:sp>
        <p:nvSpPr>
          <p:cNvPr id="7" name="Freeform 7"/>
          <p:cNvSpPr/>
          <p:nvPr/>
        </p:nvSpPr>
        <p:spPr>
          <a:xfrm rot="-1064168">
            <a:off x="3515190" y="481497"/>
            <a:ext cx="2306130" cy="1790133"/>
          </a:xfrm>
          <a:custGeom>
            <a:avLst/>
            <a:gdLst/>
            <a:ahLst/>
            <a:cxnLst/>
            <a:rect l="l" t="t" r="r" b="b"/>
            <a:pathLst>
              <a:path w="2306130" h="1790133">
                <a:moveTo>
                  <a:pt x="0" y="0"/>
                </a:moveTo>
                <a:lnTo>
                  <a:pt x="2306130" y="0"/>
                </a:lnTo>
                <a:lnTo>
                  <a:pt x="2306130" y="1790134"/>
                </a:lnTo>
                <a:lnTo>
                  <a:pt x="0" y="1790134"/>
                </a:lnTo>
                <a:lnTo>
                  <a:pt x="0" y="0"/>
                </a:lnTo>
                <a:close/>
              </a:path>
            </a:pathLst>
          </a:custGeom>
          <a:blipFill>
            <a:blip r:embed="rId3"/>
            <a:stretch>
              <a:fillRect/>
            </a:stretch>
          </a:blipFill>
        </p:spPr>
      </p:sp>
      <p:sp>
        <p:nvSpPr>
          <p:cNvPr id="8" name="Freeform 8"/>
          <p:cNvSpPr/>
          <p:nvPr/>
        </p:nvSpPr>
        <p:spPr>
          <a:xfrm rot="639141">
            <a:off x="1883511" y="7891064"/>
            <a:ext cx="1641471" cy="1677109"/>
          </a:xfrm>
          <a:custGeom>
            <a:avLst/>
            <a:gdLst/>
            <a:ahLst/>
            <a:cxnLst/>
            <a:rect l="l" t="t" r="r" b="b"/>
            <a:pathLst>
              <a:path w="1641471" h="1677109">
                <a:moveTo>
                  <a:pt x="0" y="0"/>
                </a:moveTo>
                <a:lnTo>
                  <a:pt x="1641471" y="0"/>
                </a:lnTo>
                <a:lnTo>
                  <a:pt x="1641471" y="1677109"/>
                </a:lnTo>
                <a:lnTo>
                  <a:pt x="0" y="1677109"/>
                </a:lnTo>
                <a:lnTo>
                  <a:pt x="0" y="0"/>
                </a:lnTo>
                <a:close/>
              </a:path>
            </a:pathLst>
          </a:custGeom>
          <a:blipFill>
            <a:blip r:embed="rId4"/>
            <a:stretch>
              <a:fillRect/>
            </a:stretch>
          </a:blipFill>
        </p:spPr>
      </p:sp>
      <p:sp>
        <p:nvSpPr>
          <p:cNvPr id="9" name="Freeform 9"/>
          <p:cNvSpPr/>
          <p:nvPr/>
        </p:nvSpPr>
        <p:spPr>
          <a:xfrm rot="5729153">
            <a:off x="14456876" y="6748403"/>
            <a:ext cx="2020903" cy="2010798"/>
          </a:xfrm>
          <a:custGeom>
            <a:avLst/>
            <a:gdLst/>
            <a:ahLst/>
            <a:cxnLst/>
            <a:rect l="l" t="t" r="r" b="b"/>
            <a:pathLst>
              <a:path w="2020903" h="2010798">
                <a:moveTo>
                  <a:pt x="0" y="0"/>
                </a:moveTo>
                <a:lnTo>
                  <a:pt x="2020903" y="0"/>
                </a:lnTo>
                <a:lnTo>
                  <a:pt x="2020903" y="2010799"/>
                </a:lnTo>
                <a:lnTo>
                  <a:pt x="0" y="2010799"/>
                </a:lnTo>
                <a:lnTo>
                  <a:pt x="0" y="0"/>
                </a:lnTo>
                <a:close/>
              </a:path>
            </a:pathLst>
          </a:custGeom>
          <a:blipFill>
            <a:blip r:embed="rId5"/>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0071693" y="2708450"/>
            <a:ext cx="7868700" cy="5893688"/>
          </a:xfrm>
          <a:custGeom>
            <a:avLst/>
            <a:gdLst/>
            <a:ahLst/>
            <a:cxnLst/>
            <a:rect l="l" t="t" r="r" b="b"/>
            <a:pathLst>
              <a:path w="7868700" h="5893688">
                <a:moveTo>
                  <a:pt x="0" y="0"/>
                </a:moveTo>
                <a:lnTo>
                  <a:pt x="7868700" y="0"/>
                </a:lnTo>
                <a:lnTo>
                  <a:pt x="7868700" y="5893688"/>
                </a:lnTo>
                <a:lnTo>
                  <a:pt x="0" y="5893688"/>
                </a:lnTo>
                <a:lnTo>
                  <a:pt x="0" y="0"/>
                </a:lnTo>
                <a:close/>
              </a:path>
            </a:pathLst>
          </a:custGeom>
          <a:blipFill>
            <a:blip r:embed="rId3"/>
            <a:stretch>
              <a:fillRect/>
            </a:stretch>
          </a:blipFill>
        </p:spPr>
      </p:sp>
      <p:sp>
        <p:nvSpPr>
          <p:cNvPr id="4" name="Freeform 4"/>
          <p:cNvSpPr/>
          <p:nvPr/>
        </p:nvSpPr>
        <p:spPr>
          <a:xfrm>
            <a:off x="1894821" y="6425556"/>
            <a:ext cx="3104007" cy="3104007"/>
          </a:xfrm>
          <a:custGeom>
            <a:avLst/>
            <a:gdLst/>
            <a:ahLst/>
            <a:cxnLst/>
            <a:rect l="l" t="t" r="r" b="b"/>
            <a:pathLst>
              <a:path w="3104007" h="3104007">
                <a:moveTo>
                  <a:pt x="0" y="0"/>
                </a:moveTo>
                <a:lnTo>
                  <a:pt x="3104007" y="0"/>
                </a:lnTo>
                <a:lnTo>
                  <a:pt x="3104007" y="3104007"/>
                </a:lnTo>
                <a:lnTo>
                  <a:pt x="0" y="31040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5425062" y="6425556"/>
            <a:ext cx="3104007" cy="3104007"/>
          </a:xfrm>
          <a:custGeom>
            <a:avLst/>
            <a:gdLst/>
            <a:ahLst/>
            <a:cxnLst/>
            <a:rect l="l" t="t" r="r" b="b"/>
            <a:pathLst>
              <a:path w="3104007" h="3104007">
                <a:moveTo>
                  <a:pt x="3104007" y="0"/>
                </a:moveTo>
                <a:lnTo>
                  <a:pt x="0" y="0"/>
                </a:lnTo>
                <a:lnTo>
                  <a:pt x="0" y="3104007"/>
                </a:lnTo>
                <a:lnTo>
                  <a:pt x="3104007" y="3104007"/>
                </a:lnTo>
                <a:lnTo>
                  <a:pt x="310400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156289" y="8486297"/>
            <a:ext cx="4068205" cy="1301826"/>
          </a:xfrm>
          <a:custGeom>
            <a:avLst/>
            <a:gdLst/>
            <a:ahLst/>
            <a:cxnLst/>
            <a:rect l="l" t="t" r="r" b="b"/>
            <a:pathLst>
              <a:path w="4068205" h="1301826">
                <a:moveTo>
                  <a:pt x="0" y="0"/>
                </a:moveTo>
                <a:lnTo>
                  <a:pt x="4068205" y="0"/>
                </a:lnTo>
                <a:lnTo>
                  <a:pt x="4068205" y="1301826"/>
                </a:lnTo>
                <a:lnTo>
                  <a:pt x="0" y="13018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727725" y="1974125"/>
            <a:ext cx="8971927" cy="6983635"/>
            <a:chOff x="0" y="0"/>
            <a:chExt cx="11962569" cy="9311513"/>
          </a:xfrm>
        </p:grpSpPr>
        <p:sp>
          <p:nvSpPr>
            <p:cNvPr id="8" name="TextBox 8"/>
            <p:cNvSpPr txBox="1"/>
            <p:nvPr/>
          </p:nvSpPr>
          <p:spPr>
            <a:xfrm>
              <a:off x="0" y="8061409"/>
              <a:ext cx="11962569" cy="1098973"/>
            </a:xfrm>
            <a:prstGeom prst="rect">
              <a:avLst/>
            </a:prstGeom>
          </p:spPr>
          <p:txBody>
            <a:bodyPr lIns="0" tIns="0" rIns="0" bIns="0" rtlCol="0" anchor="t">
              <a:spAutoFit/>
            </a:bodyPr>
            <a:lstStyle/>
            <a:p>
              <a:pPr algn="l">
                <a:lnSpc>
                  <a:spcPts val="3394"/>
                </a:lnSpc>
              </a:pPr>
              <a:endParaRPr/>
            </a:p>
            <a:p>
              <a:pPr algn="l">
                <a:lnSpc>
                  <a:spcPts val="3394"/>
                </a:lnSpc>
              </a:pPr>
              <a:endParaRPr/>
            </a:p>
          </p:txBody>
        </p:sp>
        <p:sp>
          <p:nvSpPr>
            <p:cNvPr id="9" name="TextBox 9"/>
            <p:cNvSpPr txBox="1"/>
            <p:nvPr/>
          </p:nvSpPr>
          <p:spPr>
            <a:xfrm>
              <a:off x="0" y="-103505"/>
              <a:ext cx="11962569" cy="7115175"/>
            </a:xfrm>
            <a:prstGeom prst="rect">
              <a:avLst/>
            </a:prstGeom>
          </p:spPr>
          <p:txBody>
            <a:bodyPr lIns="0" tIns="0" rIns="0" bIns="0" rtlCol="0" anchor="t">
              <a:spAutoFit/>
            </a:bodyPr>
            <a:lstStyle/>
            <a:p>
              <a:pPr algn="ctr">
                <a:lnSpc>
                  <a:spcPts val="4200"/>
                </a:lnSpc>
              </a:pPr>
              <a:r>
                <a:rPr lang="en-US" sz="3000" b="1">
                  <a:solidFill>
                    <a:srgbClr val="000000"/>
                  </a:solidFill>
                  <a:latin typeface="Gatwick Bold"/>
                  <a:ea typeface="Gatwick Bold"/>
                  <a:cs typeface="Gatwick Bold"/>
                  <a:sym typeface="Gatwick Bold"/>
                </a:rPr>
                <a:t>Soruları okuyup kendinizi değerlendiriniz.  Kendinize yandaki puanlardan uygun olanı veriniz ve verdiğiniz puanı not ediniz. </a:t>
              </a:r>
            </a:p>
            <a:p>
              <a:pPr algn="ctr">
                <a:lnSpc>
                  <a:spcPts val="4200"/>
                </a:lnSpc>
              </a:pPr>
              <a:endParaRPr lang="en-US" sz="3000" b="1">
                <a:solidFill>
                  <a:srgbClr val="000000"/>
                </a:solidFill>
                <a:latin typeface="Gatwick Bold"/>
                <a:ea typeface="Gatwick Bold"/>
                <a:cs typeface="Gatwick Bold"/>
                <a:sym typeface="Gatwick Bold"/>
              </a:endParaRPr>
            </a:p>
            <a:p>
              <a:pPr algn="ctr">
                <a:lnSpc>
                  <a:spcPts val="4200"/>
                </a:lnSpc>
              </a:pPr>
              <a:r>
                <a:rPr lang="en-US" sz="3000" b="1">
                  <a:solidFill>
                    <a:srgbClr val="000000"/>
                  </a:solidFill>
                  <a:latin typeface="Gatwick Bold"/>
                  <a:ea typeface="Gatwick Bold"/>
                  <a:cs typeface="Gatwick Bold"/>
                  <a:sym typeface="Gatwick Bold"/>
                </a:rPr>
                <a:t>Testin sonunda puanlarınızı toplayınız. </a:t>
              </a:r>
            </a:p>
            <a:p>
              <a:pPr algn="ctr">
                <a:lnSpc>
                  <a:spcPts val="4200"/>
                </a:lnSpc>
              </a:pPr>
              <a:r>
                <a:rPr lang="en-US" sz="3000" b="1">
                  <a:solidFill>
                    <a:srgbClr val="000000"/>
                  </a:solidFill>
                  <a:latin typeface="Gatwick Bold"/>
                  <a:ea typeface="Gatwick Bold"/>
                  <a:cs typeface="Gatwick Bold"/>
                  <a:sym typeface="Gatwick Bold"/>
                </a:rPr>
                <a:t>Böylece internet ve teknoloji bağımlılığı konusunda durumunuzu belirlemiş olacaksınız.</a:t>
              </a:r>
            </a:p>
            <a:p>
              <a:pPr algn="ctr">
                <a:lnSpc>
                  <a:spcPts val="4200"/>
                </a:lnSpc>
              </a:pPr>
              <a:endParaRPr lang="en-US" sz="3000" b="1">
                <a:solidFill>
                  <a:srgbClr val="000000"/>
                </a:solidFill>
                <a:latin typeface="Gatwick Bold"/>
                <a:ea typeface="Gatwick Bold"/>
                <a:cs typeface="Gatwick Bold"/>
                <a:sym typeface="Gatwick Bold"/>
              </a:endParaRPr>
            </a:p>
          </p:txBody>
        </p:sp>
      </p:grpSp>
      <p:sp>
        <p:nvSpPr>
          <p:cNvPr id="10" name="TextBox 10"/>
          <p:cNvSpPr txBox="1"/>
          <p:nvPr/>
        </p:nvSpPr>
        <p:spPr>
          <a:xfrm>
            <a:off x="3446825" y="299616"/>
            <a:ext cx="11394350" cy="2599320"/>
          </a:xfrm>
          <a:prstGeom prst="rect">
            <a:avLst/>
          </a:prstGeom>
        </p:spPr>
        <p:txBody>
          <a:bodyPr lIns="0" tIns="0" rIns="0" bIns="0" rtlCol="0" anchor="t">
            <a:spAutoFit/>
          </a:bodyPr>
          <a:lstStyle/>
          <a:p>
            <a:pPr algn="ctr">
              <a:lnSpc>
                <a:spcPts val="9194"/>
              </a:lnSpc>
            </a:pPr>
            <a:r>
              <a:rPr lang="en-US" sz="8592" b="1">
                <a:solidFill>
                  <a:srgbClr val="3D012F"/>
                </a:solidFill>
                <a:latin typeface="Agrandir Medium Bold"/>
                <a:ea typeface="Agrandir Medium Bold"/>
                <a:cs typeface="Agrandir Medium Bold"/>
                <a:sym typeface="Agrandir Medium Bold"/>
              </a:rPr>
              <a:t>Teknoloji Testi</a:t>
            </a:r>
          </a:p>
          <a:p>
            <a:pPr marL="0" lvl="0" indent="0" algn="ctr">
              <a:lnSpc>
                <a:spcPts val="9194"/>
              </a:lnSpc>
            </a:pPr>
            <a:endParaRPr lang="en-US" sz="8592" b="1">
              <a:solidFill>
                <a:srgbClr val="3D012F"/>
              </a:solidFill>
              <a:latin typeface="Agrandir Medium Bold"/>
              <a:ea typeface="Agrandir Medium Bold"/>
              <a:cs typeface="Agrandir Medium Bold"/>
              <a:sym typeface="Agrandir Medium Bold"/>
            </a:endParaRPr>
          </a:p>
        </p:txBody>
      </p:sp>
      <p:sp>
        <p:nvSpPr>
          <p:cNvPr id="11" name="TextBox 11"/>
          <p:cNvSpPr txBox="1"/>
          <p:nvPr/>
        </p:nvSpPr>
        <p:spPr>
          <a:xfrm>
            <a:off x="234485" y="9750023"/>
            <a:ext cx="10712026" cy="838756"/>
          </a:xfrm>
          <a:prstGeom prst="rect">
            <a:avLst/>
          </a:prstGeom>
        </p:spPr>
        <p:txBody>
          <a:bodyPr lIns="0" tIns="0" rIns="0" bIns="0" rtlCol="0" anchor="t">
            <a:spAutoFit/>
          </a:bodyPr>
          <a:lstStyle/>
          <a:p>
            <a:pPr algn="l">
              <a:lnSpc>
                <a:spcPts val="3394"/>
              </a:lnSpc>
            </a:pPr>
            <a:endParaRPr/>
          </a:p>
          <a:p>
            <a:pPr algn="l">
              <a:lnSpc>
                <a:spcPts val="3394"/>
              </a:lnSpc>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655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016000" cy="3754910"/>
            <a:chOff x="0" y="0"/>
            <a:chExt cx="8092548" cy="1897277"/>
          </a:xfrm>
        </p:grpSpPr>
        <p:sp>
          <p:nvSpPr>
            <p:cNvPr id="3" name="Freeform 3"/>
            <p:cNvSpPr/>
            <p:nvPr/>
          </p:nvSpPr>
          <p:spPr>
            <a:xfrm>
              <a:off x="0" y="0"/>
              <a:ext cx="8092549" cy="1897277"/>
            </a:xfrm>
            <a:custGeom>
              <a:avLst/>
              <a:gdLst/>
              <a:ahLst/>
              <a:cxnLst/>
              <a:rect l="l" t="t" r="r" b="b"/>
              <a:pathLst>
                <a:path w="8092549" h="1897277">
                  <a:moveTo>
                    <a:pt x="7968088" y="1897277"/>
                  </a:moveTo>
                  <a:lnTo>
                    <a:pt x="124460" y="1897277"/>
                  </a:lnTo>
                  <a:cubicBezTo>
                    <a:pt x="55880" y="1897277"/>
                    <a:pt x="0" y="1841397"/>
                    <a:pt x="0" y="1772817"/>
                  </a:cubicBezTo>
                  <a:lnTo>
                    <a:pt x="0" y="124460"/>
                  </a:lnTo>
                  <a:cubicBezTo>
                    <a:pt x="0" y="55880"/>
                    <a:pt x="55880" y="0"/>
                    <a:pt x="124460" y="0"/>
                  </a:cubicBezTo>
                  <a:lnTo>
                    <a:pt x="7968088" y="0"/>
                  </a:lnTo>
                  <a:cubicBezTo>
                    <a:pt x="8036668" y="0"/>
                    <a:pt x="8092549" y="55880"/>
                    <a:pt x="8092549" y="124460"/>
                  </a:cubicBezTo>
                  <a:lnTo>
                    <a:pt x="8092549" y="1772817"/>
                  </a:lnTo>
                  <a:cubicBezTo>
                    <a:pt x="8092549" y="1841397"/>
                    <a:pt x="8036668" y="1897277"/>
                    <a:pt x="7968088"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FFD04D"/>
            </a:solidFill>
          </p:spPr>
        </p:sp>
      </p:grpSp>
      <p:sp>
        <p:nvSpPr>
          <p:cNvPr id="6" name="Freeform 6"/>
          <p:cNvSpPr/>
          <p:nvPr/>
        </p:nvSpPr>
        <p:spPr>
          <a:xfrm rot="406341">
            <a:off x="12570218" y="-738819"/>
            <a:ext cx="5189326" cy="5182839"/>
          </a:xfrm>
          <a:custGeom>
            <a:avLst/>
            <a:gdLst/>
            <a:ahLst/>
            <a:cxnLst/>
            <a:rect l="l" t="t" r="r" b="b"/>
            <a:pathLst>
              <a:path w="5189326" h="5182839">
                <a:moveTo>
                  <a:pt x="0" y="0"/>
                </a:moveTo>
                <a:lnTo>
                  <a:pt x="5189326" y="0"/>
                </a:lnTo>
                <a:lnTo>
                  <a:pt x="5189326" y="5182840"/>
                </a:lnTo>
                <a:lnTo>
                  <a:pt x="0" y="5182840"/>
                </a:lnTo>
                <a:lnTo>
                  <a:pt x="0" y="0"/>
                </a:lnTo>
                <a:close/>
              </a:path>
            </a:pathLst>
          </a:custGeom>
          <a:blipFill>
            <a:blip r:embed="rId2"/>
            <a:stretch>
              <a:fillRect/>
            </a:stretch>
          </a:blipFill>
        </p:spPr>
      </p:sp>
      <p:grpSp>
        <p:nvGrpSpPr>
          <p:cNvPr id="7" name="Group 7"/>
          <p:cNvGrpSpPr/>
          <p:nvPr/>
        </p:nvGrpSpPr>
        <p:grpSpPr>
          <a:xfrm rot="424121">
            <a:off x="13416184" y="1644495"/>
            <a:ext cx="3383093" cy="1275195"/>
            <a:chOff x="0" y="0"/>
            <a:chExt cx="4510791" cy="1700261"/>
          </a:xfrm>
        </p:grpSpPr>
        <p:sp>
          <p:nvSpPr>
            <p:cNvPr id="8" name="TextBox 8"/>
            <p:cNvSpPr txBox="1"/>
            <p:nvPr/>
          </p:nvSpPr>
          <p:spPr>
            <a:xfrm>
              <a:off x="0" y="-2540"/>
              <a:ext cx="4510791" cy="647700"/>
            </a:xfrm>
            <a:prstGeom prst="rect">
              <a:avLst/>
            </a:prstGeom>
          </p:spPr>
          <p:txBody>
            <a:bodyPr lIns="0" tIns="0" rIns="0" bIns="0" rtlCol="0" anchor="t">
              <a:spAutoFit/>
            </a:bodyPr>
            <a:lstStyle/>
            <a:p>
              <a:pPr algn="ctr">
                <a:lnSpc>
                  <a:spcPts val="3840"/>
                </a:lnSpc>
              </a:pPr>
              <a:endParaRPr/>
            </a:p>
          </p:txBody>
        </p:sp>
        <p:sp>
          <p:nvSpPr>
            <p:cNvPr id="9" name="TextBox 9"/>
            <p:cNvSpPr txBox="1"/>
            <p:nvPr/>
          </p:nvSpPr>
          <p:spPr>
            <a:xfrm>
              <a:off x="40525" y="1101879"/>
              <a:ext cx="4470266" cy="588857"/>
            </a:xfrm>
            <a:prstGeom prst="rect">
              <a:avLst/>
            </a:prstGeom>
          </p:spPr>
          <p:txBody>
            <a:bodyPr lIns="0" tIns="0" rIns="0" bIns="0" rtlCol="0" anchor="t">
              <a:spAutoFit/>
            </a:bodyPr>
            <a:lstStyle/>
            <a:p>
              <a:pPr algn="ctr">
                <a:lnSpc>
                  <a:spcPts val="3542"/>
                </a:lnSpc>
              </a:pPr>
              <a:endParaRPr/>
            </a:p>
          </p:txBody>
        </p:sp>
      </p:grpSp>
      <p:sp>
        <p:nvSpPr>
          <p:cNvPr id="10" name="Freeform 10"/>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3"/>
            <a:stretch>
              <a:fillRect/>
            </a:stretch>
          </a:blipFill>
        </p:spPr>
      </p:sp>
      <p:sp>
        <p:nvSpPr>
          <p:cNvPr id="11" name="Freeform 11"/>
          <p:cNvSpPr/>
          <p:nvPr/>
        </p:nvSpPr>
        <p:spPr>
          <a:xfrm>
            <a:off x="15440733" y="7438700"/>
            <a:ext cx="2848300" cy="2848300"/>
          </a:xfrm>
          <a:custGeom>
            <a:avLst/>
            <a:gdLst/>
            <a:ahLst/>
            <a:cxnLst/>
            <a:rect l="l" t="t" r="r" b="b"/>
            <a:pathLst>
              <a:path w="2848300" h="2848300">
                <a:moveTo>
                  <a:pt x="0" y="0"/>
                </a:moveTo>
                <a:lnTo>
                  <a:pt x="2848300" y="0"/>
                </a:lnTo>
                <a:lnTo>
                  <a:pt x="2848300" y="2848300"/>
                </a:lnTo>
                <a:lnTo>
                  <a:pt x="0" y="2848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3911498" y="1085861"/>
            <a:ext cx="2392464" cy="2392464"/>
          </a:xfrm>
          <a:custGeom>
            <a:avLst/>
            <a:gdLst/>
            <a:ahLst/>
            <a:cxnLst/>
            <a:rect l="l" t="t" r="r" b="b"/>
            <a:pathLst>
              <a:path w="2392464" h="2392464">
                <a:moveTo>
                  <a:pt x="0" y="0"/>
                </a:moveTo>
                <a:lnTo>
                  <a:pt x="2392465" y="0"/>
                </a:lnTo>
                <a:lnTo>
                  <a:pt x="2392465" y="2392464"/>
                </a:lnTo>
                <a:lnTo>
                  <a:pt x="0" y="2392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028700" y="859922"/>
            <a:ext cx="11254029" cy="1219200"/>
          </a:xfrm>
          <a:prstGeom prst="rect">
            <a:avLst/>
          </a:prstGeom>
        </p:spPr>
        <p:txBody>
          <a:bodyPr lIns="0" tIns="0" rIns="0" bIns="0" rtlCol="0" anchor="t">
            <a:spAutoFit/>
          </a:bodyPr>
          <a:lstStyle/>
          <a:p>
            <a:pPr algn="ctr">
              <a:lnSpc>
                <a:spcPts val="9600"/>
              </a:lnSpc>
            </a:pPr>
            <a:r>
              <a:rPr lang="en-US" sz="8000">
                <a:solidFill>
                  <a:srgbClr val="FFFFFF"/>
                </a:solidFill>
                <a:latin typeface="Gliker"/>
                <a:ea typeface="Gliker"/>
                <a:cs typeface="Gliker"/>
                <a:sym typeface="Gliker"/>
              </a:rPr>
              <a:t>DİJİTAL TEKNOLOJİ</a:t>
            </a:r>
          </a:p>
        </p:txBody>
      </p:sp>
      <p:sp>
        <p:nvSpPr>
          <p:cNvPr id="14" name="TextBox 14"/>
          <p:cNvSpPr txBox="1"/>
          <p:nvPr/>
        </p:nvSpPr>
        <p:spPr>
          <a:xfrm>
            <a:off x="5251060" y="6750981"/>
            <a:ext cx="11166771" cy="976630"/>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Gliker"/>
                <a:ea typeface="Gliker"/>
                <a:cs typeface="Gliker"/>
                <a:sym typeface="Gliker"/>
              </a:rPr>
              <a:t>Teknolojik ürünlerin programlanması sonucu çalışan teknoloji türüdür.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457325"/>
          </a:xfrm>
          <a:prstGeom prst="rect">
            <a:avLst/>
          </a:prstGeom>
        </p:spPr>
        <p:txBody>
          <a:bodyPr lIns="0" tIns="0" rIns="0" bIns="0" rtlCol="0" anchor="t">
            <a:spAutoFit/>
          </a:bodyPr>
          <a:lstStyle/>
          <a:p>
            <a:pPr algn="ctr">
              <a:lnSpc>
                <a:spcPts val="3840"/>
              </a:lnSpc>
              <a:spcBef>
                <a:spcPct val="0"/>
              </a:spcBef>
            </a:pPr>
            <a:r>
              <a:rPr lang="en-US" sz="3200">
                <a:solidFill>
                  <a:srgbClr val="000000"/>
                </a:solidFill>
                <a:latin typeface="Krabuler"/>
                <a:ea typeface="Krabuler"/>
                <a:cs typeface="Krabuler"/>
                <a:sym typeface="Krabuler"/>
              </a:rPr>
              <a:t>Bilgisayar ya da diğer teknolojik aygıtlarınla geçirdiğin zaman yüzünden gündelik sorumluluklarında aksama oluyor mu?</a:t>
            </a: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Daha fazla internette kalmak için evdeki </a:t>
            </a:r>
          </a:p>
          <a:p>
            <a:pPr algn="ctr">
              <a:lnSpc>
                <a:spcPts val="3840"/>
              </a:lnSpc>
            </a:pPr>
            <a:r>
              <a:rPr lang="en-US" sz="3200">
                <a:solidFill>
                  <a:srgbClr val="000000"/>
                </a:solidFill>
                <a:latin typeface="Krabuler"/>
                <a:ea typeface="Krabuler"/>
                <a:cs typeface="Krabuler"/>
                <a:sym typeface="Krabuler"/>
              </a:rPr>
              <a:t>sorumluluklarınızı ne sıklıkta ihmal 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45732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İnternetin heyecanını dostlarınızın </a:t>
            </a:r>
          </a:p>
          <a:p>
            <a:pPr algn="ctr">
              <a:lnSpc>
                <a:spcPts val="3840"/>
              </a:lnSpc>
            </a:pPr>
            <a:r>
              <a:rPr lang="en-US" sz="3200">
                <a:solidFill>
                  <a:srgbClr val="000000"/>
                </a:solidFill>
                <a:latin typeface="Krabuler"/>
                <a:ea typeface="Krabuler"/>
                <a:cs typeface="Krabuler"/>
                <a:sym typeface="Krabuler"/>
              </a:rPr>
              <a:t>yakınlığına ne sıklıkta tercih 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45732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 üzerinden ne sıklıkta </a:t>
            </a:r>
          </a:p>
          <a:p>
            <a:pPr algn="ctr">
              <a:lnSpc>
                <a:spcPts val="3840"/>
              </a:lnSpc>
            </a:pPr>
            <a:r>
              <a:rPr lang="en-US" sz="3200">
                <a:solidFill>
                  <a:srgbClr val="000000"/>
                </a:solidFill>
                <a:latin typeface="Krabuler"/>
                <a:ea typeface="Krabuler"/>
                <a:cs typeface="Krabuler"/>
                <a:sym typeface="Krabuler"/>
              </a:rPr>
              <a:t>yeni biriyle arkadaşlık kuruyorsunuz?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45732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Hayatınızdaki insanlar internette geçirdiğiniz </a:t>
            </a:r>
          </a:p>
          <a:p>
            <a:pPr algn="ctr">
              <a:lnSpc>
                <a:spcPts val="3840"/>
              </a:lnSpc>
            </a:pPr>
            <a:r>
              <a:rPr lang="en-US" sz="3200">
                <a:solidFill>
                  <a:srgbClr val="000000"/>
                </a:solidFill>
                <a:latin typeface="Krabuler"/>
                <a:ea typeface="Krabuler"/>
                <a:cs typeface="Krabuler"/>
                <a:sym typeface="Krabuler"/>
              </a:rPr>
              <a:t>süre konusunda ne sıklıkta şikâyet ediyorlar?</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 geçirdiğiniz zaman nedeniyle işinizde ya da  derslerinizde ne sıklıkta problem yaşıyorsunuz?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45732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Bir şey yapmadan önce sosyal medya hesaplarınızı ne  sıklıkta kontrol 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İşteki veya dersteki performansınız ya da </a:t>
            </a:r>
          </a:p>
          <a:p>
            <a:pPr algn="ctr">
              <a:lnSpc>
                <a:spcPts val="3840"/>
              </a:lnSpc>
            </a:pPr>
            <a:r>
              <a:rPr lang="en-US" sz="3200">
                <a:solidFill>
                  <a:srgbClr val="000000"/>
                </a:solidFill>
                <a:latin typeface="Krabuler"/>
                <a:ea typeface="Krabuler"/>
                <a:cs typeface="Krabuler"/>
                <a:sym typeface="Krabuler"/>
              </a:rPr>
              <a:t>üretkenliğiniz ne sıklıkta internet sebebiyle düşüyor?</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 ne yaptığınız sorulduğunda, </a:t>
            </a:r>
          </a:p>
          <a:p>
            <a:pPr algn="ctr">
              <a:lnSpc>
                <a:spcPts val="3840"/>
              </a:lnSpc>
            </a:pPr>
            <a:r>
              <a:rPr lang="en-US" sz="3200">
                <a:solidFill>
                  <a:srgbClr val="000000"/>
                </a:solidFill>
                <a:latin typeface="Krabuler"/>
                <a:ea typeface="Krabuler"/>
                <a:cs typeface="Krabuler"/>
                <a:sym typeface="Krabuler"/>
              </a:rPr>
              <a:t>ne sıklıkta saldırgan ya da ketum oluyorsunuz?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Hayatınızla alakalı sizi rahatsız eden düşünceleri  ne sıklıkta interneti kullanarak zihninizden uzaklaştırıyorsunuz?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Ne sıklıkta kendinizi tekrar ne zaman </a:t>
            </a:r>
          </a:p>
          <a:p>
            <a:pPr algn="ctr">
              <a:lnSpc>
                <a:spcPts val="3840"/>
              </a:lnSpc>
            </a:pPr>
            <a:r>
              <a:rPr lang="en-US" sz="3200">
                <a:solidFill>
                  <a:srgbClr val="000000"/>
                </a:solidFill>
                <a:latin typeface="Krabuler"/>
                <a:ea typeface="Krabuler"/>
                <a:cs typeface="Krabuler"/>
                <a:sym typeface="Krabuler"/>
              </a:rPr>
              <a:t>internete gireceğinizi düşünürken buluyorsunuz?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İnternetin olmadığı bir hayatın boş, </a:t>
            </a:r>
          </a:p>
          <a:p>
            <a:pPr algn="ctr">
              <a:lnSpc>
                <a:spcPts val="3840"/>
              </a:lnSpc>
            </a:pPr>
            <a:r>
              <a:rPr lang="en-US" sz="3200">
                <a:solidFill>
                  <a:srgbClr val="000000"/>
                </a:solidFill>
                <a:latin typeface="Krabuler"/>
                <a:ea typeface="Krabuler"/>
                <a:cs typeface="Krabuler"/>
                <a:sym typeface="Krabuler"/>
              </a:rPr>
              <a:t>keyifsiz ve sıkıcı olacağını ne sıklıkta düşünüyorsunuz?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İnternetin olmadığı bir hayatın boş, </a:t>
            </a:r>
          </a:p>
          <a:p>
            <a:pPr algn="ctr">
              <a:lnSpc>
                <a:spcPts val="3840"/>
              </a:lnSpc>
            </a:pPr>
            <a:r>
              <a:rPr lang="en-US" sz="3200">
                <a:solidFill>
                  <a:srgbClr val="000000"/>
                </a:solidFill>
                <a:latin typeface="Krabuler"/>
                <a:ea typeface="Krabuler"/>
                <a:cs typeface="Krabuler"/>
                <a:sym typeface="Krabuler"/>
              </a:rPr>
              <a:t>keyifsiz ve sıkıcı olacağını ne sıklıkta düşünüyorsunuz?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Gece geç vakitlere kadar internette olduğunuz için ne sıklıkta uykusuz kalıyorsunuz?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242887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 olmadığınızda, internete ne zaman </a:t>
            </a:r>
          </a:p>
          <a:p>
            <a:pPr algn="ctr">
              <a:lnSpc>
                <a:spcPts val="3840"/>
              </a:lnSpc>
            </a:pPr>
            <a:r>
              <a:rPr lang="en-US" sz="3200">
                <a:solidFill>
                  <a:srgbClr val="000000"/>
                </a:solidFill>
                <a:latin typeface="Krabuler"/>
                <a:ea typeface="Krabuler"/>
                <a:cs typeface="Krabuler"/>
                <a:sym typeface="Krabuler"/>
              </a:rPr>
              <a:t>geri döneceğinizle ne sıklıkta meşgul oluyorsunuz veya internette olduğunuzu ne sıklıkta hayal 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45732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İnternetteyken kendinizi ne sıklıkta kendinize </a:t>
            </a:r>
          </a:p>
          <a:p>
            <a:pPr algn="ctr">
              <a:lnSpc>
                <a:spcPts val="3840"/>
              </a:lnSpc>
            </a:pPr>
            <a:r>
              <a:rPr lang="en-US" sz="3200">
                <a:solidFill>
                  <a:srgbClr val="000000"/>
                </a:solidFill>
                <a:latin typeface="Krabuler"/>
                <a:ea typeface="Krabuler"/>
                <a:cs typeface="Krabuler"/>
                <a:sym typeface="Krabuler"/>
              </a:rPr>
              <a:t>“Birkaç dakika daha!” derken buluyorsunuz?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 geçirdiğiniz vakti azaltmaya </a:t>
            </a:r>
          </a:p>
          <a:p>
            <a:pPr algn="ctr">
              <a:lnSpc>
                <a:spcPts val="3840"/>
              </a:lnSpc>
            </a:pPr>
            <a:r>
              <a:rPr lang="en-US" sz="3200">
                <a:solidFill>
                  <a:srgbClr val="000000"/>
                </a:solidFill>
                <a:latin typeface="Krabuler"/>
                <a:ea typeface="Krabuler"/>
                <a:cs typeface="Krabuler"/>
                <a:sym typeface="Krabuler"/>
              </a:rPr>
              <a:t>ne sıklıkta çalışıyor ancak başarılı olamıyorsunuz?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İnternette ne kadar kaldığınızı yakınlarınızdan saklamaya ne sıklıkta çalışıyorsunuz?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144000" y="-76044"/>
            <a:ext cx="9144000" cy="10439088"/>
            <a:chOff x="0" y="0"/>
            <a:chExt cx="3093156" cy="3531247"/>
          </a:xfrm>
        </p:grpSpPr>
        <p:sp>
          <p:nvSpPr>
            <p:cNvPr id="4" name="Freeform 4"/>
            <p:cNvSpPr/>
            <p:nvPr/>
          </p:nvSpPr>
          <p:spPr>
            <a:xfrm>
              <a:off x="0" y="0"/>
              <a:ext cx="3093156" cy="3531247"/>
            </a:xfrm>
            <a:custGeom>
              <a:avLst/>
              <a:gdLst/>
              <a:ahLst/>
              <a:cxnLst/>
              <a:rect l="l" t="t" r="r" b="b"/>
              <a:pathLst>
                <a:path w="3093156" h="3531247">
                  <a:moveTo>
                    <a:pt x="0" y="0"/>
                  </a:moveTo>
                  <a:lnTo>
                    <a:pt x="3093156" y="0"/>
                  </a:lnTo>
                  <a:lnTo>
                    <a:pt x="3093156" y="3531247"/>
                  </a:lnTo>
                  <a:lnTo>
                    <a:pt x="0" y="3531247"/>
                  </a:lnTo>
                  <a:close/>
                </a:path>
              </a:pathLst>
            </a:custGeom>
            <a:solidFill>
              <a:srgbClr val="C0DDF8"/>
            </a:solidFill>
          </p:spPr>
        </p:sp>
      </p:grpSp>
      <p:grpSp>
        <p:nvGrpSpPr>
          <p:cNvPr id="5" name="Group 5"/>
          <p:cNvGrpSpPr/>
          <p:nvPr/>
        </p:nvGrpSpPr>
        <p:grpSpPr>
          <a:xfrm>
            <a:off x="5176904" y="6967849"/>
            <a:ext cx="7934193" cy="743587"/>
            <a:chOff x="0" y="0"/>
            <a:chExt cx="2537607" cy="237823"/>
          </a:xfrm>
        </p:grpSpPr>
        <p:sp>
          <p:nvSpPr>
            <p:cNvPr id="6" name="Freeform 6"/>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7" name="TextBox 7"/>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8" name="Group 8"/>
          <p:cNvGrpSpPr/>
          <p:nvPr/>
        </p:nvGrpSpPr>
        <p:grpSpPr>
          <a:xfrm>
            <a:off x="5442480" y="6224262"/>
            <a:ext cx="7403040" cy="743587"/>
            <a:chOff x="0" y="0"/>
            <a:chExt cx="2367728" cy="237823"/>
          </a:xfrm>
        </p:grpSpPr>
        <p:sp>
          <p:nvSpPr>
            <p:cNvPr id="9" name="Freeform 9"/>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a:ln cap="sq">
              <a:noFill/>
              <a:prstDash val="solid"/>
              <a:miter/>
            </a:ln>
          </p:spPr>
        </p:sp>
        <p:sp>
          <p:nvSpPr>
            <p:cNvPr id="10" name="TextBox 10"/>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1" name="Group 11"/>
          <p:cNvGrpSpPr/>
          <p:nvPr/>
        </p:nvGrpSpPr>
        <p:grpSpPr>
          <a:xfrm>
            <a:off x="5442480" y="7711435"/>
            <a:ext cx="7403040" cy="743587"/>
            <a:chOff x="0" y="0"/>
            <a:chExt cx="2367728" cy="237823"/>
          </a:xfrm>
        </p:grpSpPr>
        <p:sp>
          <p:nvSpPr>
            <p:cNvPr id="12" name="Freeform 12"/>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3" name="TextBox 13"/>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5176904" y="8455022"/>
            <a:ext cx="7934193" cy="743587"/>
            <a:chOff x="0" y="0"/>
            <a:chExt cx="2537607" cy="237823"/>
          </a:xfrm>
        </p:grpSpPr>
        <p:sp>
          <p:nvSpPr>
            <p:cNvPr id="15" name="Freeform 15"/>
            <p:cNvSpPr/>
            <p:nvPr/>
          </p:nvSpPr>
          <p:spPr>
            <a:xfrm>
              <a:off x="0" y="0"/>
              <a:ext cx="2537607" cy="237823"/>
            </a:xfrm>
            <a:custGeom>
              <a:avLst/>
              <a:gdLst/>
              <a:ahLst/>
              <a:cxnLst/>
              <a:rect l="l" t="t" r="r" b="b"/>
              <a:pathLst>
                <a:path w="2537607" h="237823">
                  <a:moveTo>
                    <a:pt x="97577" y="0"/>
                  </a:moveTo>
                  <a:lnTo>
                    <a:pt x="2440031" y="0"/>
                  </a:lnTo>
                  <a:cubicBezTo>
                    <a:pt x="2465910" y="0"/>
                    <a:pt x="2490729" y="10280"/>
                    <a:pt x="2509028" y="28580"/>
                  </a:cubicBezTo>
                  <a:cubicBezTo>
                    <a:pt x="2527327" y="46879"/>
                    <a:pt x="2537607" y="71698"/>
                    <a:pt x="2537607" y="97577"/>
                  </a:cubicBezTo>
                  <a:lnTo>
                    <a:pt x="2537607" y="140246"/>
                  </a:lnTo>
                  <a:cubicBezTo>
                    <a:pt x="2537607" y="166125"/>
                    <a:pt x="2527327" y="190944"/>
                    <a:pt x="2509028" y="209243"/>
                  </a:cubicBezTo>
                  <a:cubicBezTo>
                    <a:pt x="2490729" y="227542"/>
                    <a:pt x="2465910" y="237823"/>
                    <a:pt x="2440031" y="237823"/>
                  </a:cubicBezTo>
                  <a:lnTo>
                    <a:pt x="97577" y="237823"/>
                  </a:lnTo>
                  <a:cubicBezTo>
                    <a:pt x="71698" y="237823"/>
                    <a:pt x="46879" y="227542"/>
                    <a:pt x="28580" y="209243"/>
                  </a:cubicBezTo>
                  <a:cubicBezTo>
                    <a:pt x="10280" y="190944"/>
                    <a:pt x="0" y="166125"/>
                    <a:pt x="0" y="140246"/>
                  </a:cubicBezTo>
                  <a:lnTo>
                    <a:pt x="0" y="97577"/>
                  </a:lnTo>
                  <a:cubicBezTo>
                    <a:pt x="0" y="71698"/>
                    <a:pt x="10280" y="46879"/>
                    <a:pt x="28580" y="28580"/>
                  </a:cubicBezTo>
                  <a:cubicBezTo>
                    <a:pt x="46879" y="10280"/>
                    <a:pt x="71698" y="0"/>
                    <a:pt x="97577" y="0"/>
                  </a:cubicBezTo>
                  <a:close/>
                </a:path>
              </a:pathLst>
            </a:custGeom>
            <a:solidFill>
              <a:srgbClr val="5C859B"/>
            </a:solidFill>
          </p:spPr>
        </p:sp>
        <p:sp>
          <p:nvSpPr>
            <p:cNvPr id="16" name="TextBox 16"/>
            <p:cNvSpPr txBox="1"/>
            <p:nvPr/>
          </p:nvSpPr>
          <p:spPr>
            <a:xfrm>
              <a:off x="0" y="-9525"/>
              <a:ext cx="2537607" cy="247348"/>
            </a:xfrm>
            <a:prstGeom prst="rect">
              <a:avLst/>
            </a:prstGeom>
          </p:spPr>
          <p:txBody>
            <a:bodyPr lIns="50800" tIns="50800" rIns="50800" bIns="50800" rtlCol="0" anchor="ctr"/>
            <a:lstStyle/>
            <a:p>
              <a:pPr algn="ctr">
                <a:lnSpc>
                  <a:spcPts val="2879"/>
                </a:lnSpc>
              </a:pPr>
              <a:endParaRPr/>
            </a:p>
          </p:txBody>
        </p:sp>
      </p:grpSp>
      <p:grpSp>
        <p:nvGrpSpPr>
          <p:cNvPr id="17" name="Group 17"/>
          <p:cNvGrpSpPr/>
          <p:nvPr/>
        </p:nvGrpSpPr>
        <p:grpSpPr>
          <a:xfrm>
            <a:off x="5442480" y="9198608"/>
            <a:ext cx="7403040" cy="743587"/>
            <a:chOff x="0" y="0"/>
            <a:chExt cx="2367728" cy="237823"/>
          </a:xfrm>
        </p:grpSpPr>
        <p:sp>
          <p:nvSpPr>
            <p:cNvPr id="18" name="Freeform 18"/>
            <p:cNvSpPr/>
            <p:nvPr/>
          </p:nvSpPr>
          <p:spPr>
            <a:xfrm>
              <a:off x="0" y="0"/>
              <a:ext cx="2367728" cy="237823"/>
            </a:xfrm>
            <a:custGeom>
              <a:avLst/>
              <a:gdLst/>
              <a:ahLst/>
              <a:cxnLst/>
              <a:rect l="l" t="t" r="r" b="b"/>
              <a:pathLst>
                <a:path w="2367728" h="237823">
                  <a:moveTo>
                    <a:pt x="0" y="0"/>
                  </a:moveTo>
                  <a:lnTo>
                    <a:pt x="2367728" y="0"/>
                  </a:lnTo>
                  <a:lnTo>
                    <a:pt x="2367728" y="237823"/>
                  </a:lnTo>
                  <a:lnTo>
                    <a:pt x="0" y="237823"/>
                  </a:lnTo>
                  <a:close/>
                </a:path>
              </a:pathLst>
            </a:custGeom>
            <a:solidFill>
              <a:srgbClr val="4F7386"/>
            </a:solidFill>
          </p:spPr>
        </p:sp>
        <p:sp>
          <p:nvSpPr>
            <p:cNvPr id="19" name="TextBox 19"/>
            <p:cNvSpPr txBox="1"/>
            <p:nvPr/>
          </p:nvSpPr>
          <p:spPr>
            <a:xfrm>
              <a:off x="0" y="-9525"/>
              <a:ext cx="2367728" cy="247348"/>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394161"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TextBox 21"/>
          <p:cNvSpPr txBox="1"/>
          <p:nvPr/>
        </p:nvSpPr>
        <p:spPr>
          <a:xfrm>
            <a:off x="6744458" y="7118339"/>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2-) Zaman zaman</a:t>
            </a:r>
          </a:p>
          <a:p>
            <a:pPr algn="ctr">
              <a:lnSpc>
                <a:spcPts val="3359"/>
              </a:lnSpc>
            </a:pPr>
            <a:endParaRPr lang="en-US" sz="2799">
              <a:solidFill>
                <a:srgbClr val="FFFFFF"/>
              </a:solidFill>
              <a:latin typeface="Raleway"/>
              <a:ea typeface="Raleway"/>
              <a:cs typeface="Raleway"/>
              <a:sym typeface="Raleway"/>
            </a:endParaRPr>
          </a:p>
        </p:txBody>
      </p:sp>
      <p:sp>
        <p:nvSpPr>
          <p:cNvPr id="22" name="TextBox 22"/>
          <p:cNvSpPr txBox="1"/>
          <p:nvPr/>
        </p:nvSpPr>
        <p:spPr>
          <a:xfrm>
            <a:off x="6744458" y="6374752"/>
            <a:ext cx="4799083" cy="433081"/>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1-) Nadiren</a:t>
            </a:r>
          </a:p>
        </p:txBody>
      </p:sp>
      <p:sp>
        <p:nvSpPr>
          <p:cNvPr id="23" name="TextBox 23"/>
          <p:cNvSpPr txBox="1"/>
          <p:nvPr/>
        </p:nvSpPr>
        <p:spPr>
          <a:xfrm>
            <a:off x="6744458" y="7861925"/>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3-) Sık sık</a:t>
            </a:r>
          </a:p>
          <a:p>
            <a:pPr algn="ctr">
              <a:lnSpc>
                <a:spcPts val="3359"/>
              </a:lnSpc>
            </a:pPr>
            <a:endParaRPr lang="en-US" sz="2799">
              <a:solidFill>
                <a:srgbClr val="FFFFFF"/>
              </a:solidFill>
              <a:latin typeface="Raleway"/>
              <a:ea typeface="Raleway"/>
              <a:cs typeface="Raleway"/>
              <a:sym typeface="Raleway"/>
            </a:endParaRPr>
          </a:p>
        </p:txBody>
      </p:sp>
      <p:sp>
        <p:nvSpPr>
          <p:cNvPr id="24" name="TextBox 24"/>
          <p:cNvSpPr txBox="1"/>
          <p:nvPr/>
        </p:nvSpPr>
        <p:spPr>
          <a:xfrm>
            <a:off x="6744458" y="8605512"/>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4-) Çoğu zaman</a:t>
            </a:r>
          </a:p>
          <a:p>
            <a:pPr algn="ctr">
              <a:lnSpc>
                <a:spcPts val="3359"/>
              </a:lnSpc>
            </a:pPr>
            <a:endParaRPr lang="en-US" sz="2799">
              <a:solidFill>
                <a:srgbClr val="FFFFFF"/>
              </a:solidFill>
              <a:latin typeface="Raleway"/>
              <a:ea typeface="Raleway"/>
              <a:cs typeface="Raleway"/>
              <a:sym typeface="Raleway"/>
            </a:endParaRPr>
          </a:p>
        </p:txBody>
      </p:sp>
      <p:sp>
        <p:nvSpPr>
          <p:cNvPr id="25" name="TextBox 25"/>
          <p:cNvSpPr txBox="1"/>
          <p:nvPr/>
        </p:nvSpPr>
        <p:spPr>
          <a:xfrm>
            <a:off x="6744458" y="9349098"/>
            <a:ext cx="4799083" cy="856637"/>
          </a:xfrm>
          <a:prstGeom prst="rect">
            <a:avLst/>
          </a:prstGeom>
        </p:spPr>
        <p:txBody>
          <a:bodyPr lIns="0" tIns="0" rIns="0" bIns="0" rtlCol="0" anchor="t">
            <a:spAutoFit/>
          </a:bodyPr>
          <a:lstStyle/>
          <a:p>
            <a:pPr algn="ctr">
              <a:lnSpc>
                <a:spcPts val="3359"/>
              </a:lnSpc>
            </a:pPr>
            <a:r>
              <a:rPr lang="en-US" sz="2799">
                <a:solidFill>
                  <a:srgbClr val="FFFFFF"/>
                </a:solidFill>
                <a:latin typeface="Raleway"/>
                <a:ea typeface="Raleway"/>
                <a:cs typeface="Raleway"/>
                <a:sym typeface="Raleway"/>
              </a:rPr>
              <a:t>5-) Her zaman</a:t>
            </a:r>
          </a:p>
          <a:p>
            <a:pPr algn="ctr">
              <a:lnSpc>
                <a:spcPts val="3359"/>
              </a:lnSpc>
            </a:pPr>
            <a:endParaRPr lang="en-US" sz="2799">
              <a:solidFill>
                <a:srgbClr val="FFFFFF"/>
              </a:solidFill>
              <a:latin typeface="Raleway"/>
              <a:ea typeface="Raleway"/>
              <a:cs typeface="Raleway"/>
              <a:sym typeface="Raleway"/>
            </a:endParaRPr>
          </a:p>
        </p:txBody>
      </p:sp>
      <p:sp>
        <p:nvSpPr>
          <p:cNvPr id="26" name="TextBox 26"/>
          <p:cNvSpPr txBox="1"/>
          <p:nvPr/>
        </p:nvSpPr>
        <p:spPr>
          <a:xfrm>
            <a:off x="1028700" y="2266624"/>
            <a:ext cx="7297932" cy="1943100"/>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Arkadaşlarınızla dışarı gitmek yerine </a:t>
            </a:r>
          </a:p>
          <a:p>
            <a:pPr algn="ctr">
              <a:lnSpc>
                <a:spcPts val="3840"/>
              </a:lnSpc>
            </a:pPr>
            <a:r>
              <a:rPr lang="en-US" sz="3200">
                <a:solidFill>
                  <a:srgbClr val="000000"/>
                </a:solidFill>
                <a:latin typeface="Krabuler"/>
                <a:ea typeface="Krabuler"/>
                <a:cs typeface="Krabuler"/>
                <a:sym typeface="Krabuler"/>
              </a:rPr>
              <a:t>internette kalmayı ne sıklıkta tercih 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
        <p:nvSpPr>
          <p:cNvPr id="27" name="Freeform 27"/>
          <p:cNvSpPr/>
          <p:nvPr/>
        </p:nvSpPr>
        <p:spPr>
          <a:xfrm>
            <a:off x="9550349" y="890262"/>
            <a:ext cx="8331302" cy="4695825"/>
          </a:xfrm>
          <a:custGeom>
            <a:avLst/>
            <a:gdLst/>
            <a:ahLst/>
            <a:cxnLst/>
            <a:rect l="l" t="t" r="r" b="b"/>
            <a:pathLst>
              <a:path w="8331302" h="4695825">
                <a:moveTo>
                  <a:pt x="0" y="0"/>
                </a:moveTo>
                <a:lnTo>
                  <a:pt x="8331302" y="0"/>
                </a:lnTo>
                <a:lnTo>
                  <a:pt x="8331302" y="4695825"/>
                </a:lnTo>
                <a:lnTo>
                  <a:pt x="0" y="46958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TextBox 28"/>
          <p:cNvSpPr txBox="1"/>
          <p:nvPr/>
        </p:nvSpPr>
        <p:spPr>
          <a:xfrm>
            <a:off x="10184888" y="2266624"/>
            <a:ext cx="7297932" cy="2428875"/>
          </a:xfrm>
          <a:prstGeom prst="rect">
            <a:avLst/>
          </a:prstGeom>
        </p:spPr>
        <p:txBody>
          <a:bodyPr lIns="0" tIns="0" rIns="0" bIns="0" rtlCol="0" anchor="t">
            <a:spAutoFit/>
          </a:bodyPr>
          <a:lstStyle/>
          <a:p>
            <a:pPr algn="ctr">
              <a:lnSpc>
                <a:spcPts val="3840"/>
              </a:lnSpc>
            </a:pPr>
            <a:r>
              <a:rPr lang="en-US" sz="3200">
                <a:solidFill>
                  <a:srgbClr val="000000"/>
                </a:solidFill>
                <a:latin typeface="Krabuler"/>
                <a:ea typeface="Krabuler"/>
                <a:cs typeface="Krabuler"/>
                <a:sym typeface="Krabuler"/>
              </a:rPr>
              <a:t>İnternet kullanmadığınız zaman ne sıklıkta depresif, huysuz ve kaygılı oluyor ve internet kullandığınızda bu durumun geçtiğini hissediyorsunuz?</a:t>
            </a:r>
          </a:p>
          <a:p>
            <a:pPr algn="ctr">
              <a:lnSpc>
                <a:spcPts val="3840"/>
              </a:lnSpc>
              <a:spcBef>
                <a:spcPct val="0"/>
              </a:spcBef>
            </a:pPr>
            <a:endParaRPr lang="en-US" sz="3200">
              <a:solidFill>
                <a:srgbClr val="000000"/>
              </a:solidFill>
              <a:latin typeface="Krabuler"/>
              <a:ea typeface="Krabuler"/>
              <a:cs typeface="Krabuler"/>
              <a:sym typeface="Krabul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61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390416"/>
            <a:ext cx="16016000" cy="3754910"/>
            <a:chOff x="0" y="0"/>
            <a:chExt cx="8092548" cy="1897277"/>
          </a:xfrm>
        </p:grpSpPr>
        <p:sp>
          <p:nvSpPr>
            <p:cNvPr id="3" name="Freeform 3"/>
            <p:cNvSpPr/>
            <p:nvPr/>
          </p:nvSpPr>
          <p:spPr>
            <a:xfrm>
              <a:off x="0" y="0"/>
              <a:ext cx="8092549" cy="1897277"/>
            </a:xfrm>
            <a:custGeom>
              <a:avLst/>
              <a:gdLst/>
              <a:ahLst/>
              <a:cxnLst/>
              <a:rect l="l" t="t" r="r" b="b"/>
              <a:pathLst>
                <a:path w="8092549" h="1897277">
                  <a:moveTo>
                    <a:pt x="7968088" y="1897277"/>
                  </a:moveTo>
                  <a:lnTo>
                    <a:pt x="124460" y="1897277"/>
                  </a:lnTo>
                  <a:cubicBezTo>
                    <a:pt x="55880" y="1897277"/>
                    <a:pt x="0" y="1841397"/>
                    <a:pt x="0" y="1772817"/>
                  </a:cubicBezTo>
                  <a:lnTo>
                    <a:pt x="0" y="124460"/>
                  </a:lnTo>
                  <a:cubicBezTo>
                    <a:pt x="0" y="55880"/>
                    <a:pt x="55880" y="0"/>
                    <a:pt x="124460" y="0"/>
                  </a:cubicBezTo>
                  <a:lnTo>
                    <a:pt x="7968088" y="0"/>
                  </a:lnTo>
                  <a:cubicBezTo>
                    <a:pt x="8036668" y="0"/>
                    <a:pt x="8092549" y="55880"/>
                    <a:pt x="8092549" y="124460"/>
                  </a:cubicBezTo>
                  <a:lnTo>
                    <a:pt x="8092549" y="1772817"/>
                  </a:lnTo>
                  <a:cubicBezTo>
                    <a:pt x="8092549" y="1841397"/>
                    <a:pt x="8036668" y="1897277"/>
                    <a:pt x="7968088" y="1897277"/>
                  </a:cubicBezTo>
                  <a:close/>
                </a:path>
              </a:pathLst>
            </a:custGeom>
            <a:solidFill>
              <a:srgbClr val="FFFFFF"/>
            </a:solidFill>
          </p:spPr>
        </p:sp>
      </p:grpSp>
      <p:grpSp>
        <p:nvGrpSpPr>
          <p:cNvPr id="4" name="Group 4"/>
          <p:cNvGrpSpPr/>
          <p:nvPr/>
        </p:nvGrpSpPr>
        <p:grpSpPr>
          <a:xfrm>
            <a:off x="1028700" y="5390416"/>
            <a:ext cx="3721236" cy="3754910"/>
            <a:chOff x="0" y="0"/>
            <a:chExt cx="1880263" cy="1897277"/>
          </a:xfrm>
        </p:grpSpPr>
        <p:sp>
          <p:nvSpPr>
            <p:cNvPr id="5" name="Freeform 5"/>
            <p:cNvSpPr/>
            <p:nvPr/>
          </p:nvSpPr>
          <p:spPr>
            <a:xfrm>
              <a:off x="0" y="0"/>
              <a:ext cx="1880263" cy="1897277"/>
            </a:xfrm>
            <a:custGeom>
              <a:avLst/>
              <a:gdLst/>
              <a:ahLst/>
              <a:cxnLst/>
              <a:rect l="l" t="t" r="r" b="b"/>
              <a:pathLst>
                <a:path w="1880263" h="1897277">
                  <a:moveTo>
                    <a:pt x="1755803" y="1897277"/>
                  </a:moveTo>
                  <a:lnTo>
                    <a:pt x="124460" y="1897277"/>
                  </a:lnTo>
                  <a:cubicBezTo>
                    <a:pt x="55880" y="1897277"/>
                    <a:pt x="0" y="1841397"/>
                    <a:pt x="0" y="1772817"/>
                  </a:cubicBezTo>
                  <a:lnTo>
                    <a:pt x="0" y="124460"/>
                  </a:lnTo>
                  <a:cubicBezTo>
                    <a:pt x="0" y="55880"/>
                    <a:pt x="55880" y="0"/>
                    <a:pt x="124460" y="0"/>
                  </a:cubicBezTo>
                  <a:lnTo>
                    <a:pt x="1755803" y="0"/>
                  </a:lnTo>
                  <a:cubicBezTo>
                    <a:pt x="1824383" y="0"/>
                    <a:pt x="1880263" y="55880"/>
                    <a:pt x="1880263" y="124460"/>
                  </a:cubicBezTo>
                  <a:lnTo>
                    <a:pt x="1880263" y="1772817"/>
                  </a:lnTo>
                  <a:cubicBezTo>
                    <a:pt x="1880263" y="1841397"/>
                    <a:pt x="1824383" y="1897277"/>
                    <a:pt x="1755803" y="1897277"/>
                  </a:cubicBezTo>
                  <a:close/>
                </a:path>
              </a:pathLst>
            </a:custGeom>
            <a:solidFill>
              <a:srgbClr val="FF1616"/>
            </a:solidFill>
          </p:spPr>
        </p:sp>
      </p:grpSp>
      <p:sp>
        <p:nvSpPr>
          <p:cNvPr id="6" name="Freeform 6"/>
          <p:cNvSpPr/>
          <p:nvPr/>
        </p:nvSpPr>
        <p:spPr>
          <a:xfrm>
            <a:off x="2040691" y="6454250"/>
            <a:ext cx="1697254" cy="1627242"/>
          </a:xfrm>
          <a:custGeom>
            <a:avLst/>
            <a:gdLst/>
            <a:ahLst/>
            <a:cxnLst/>
            <a:rect l="l" t="t" r="r" b="b"/>
            <a:pathLst>
              <a:path w="1697254" h="1627242">
                <a:moveTo>
                  <a:pt x="0" y="0"/>
                </a:moveTo>
                <a:lnTo>
                  <a:pt x="1697254" y="0"/>
                </a:lnTo>
                <a:lnTo>
                  <a:pt x="1697254" y="1627242"/>
                </a:lnTo>
                <a:lnTo>
                  <a:pt x="0" y="1627242"/>
                </a:lnTo>
                <a:lnTo>
                  <a:pt x="0" y="0"/>
                </a:lnTo>
                <a:close/>
              </a:path>
            </a:pathLst>
          </a:custGeom>
          <a:blipFill>
            <a:blip r:embed="rId2"/>
            <a:stretch>
              <a:fillRect/>
            </a:stretch>
          </a:blipFill>
        </p:spPr>
      </p:sp>
      <p:sp>
        <p:nvSpPr>
          <p:cNvPr id="7" name="TextBox 7"/>
          <p:cNvSpPr txBox="1"/>
          <p:nvPr/>
        </p:nvSpPr>
        <p:spPr>
          <a:xfrm>
            <a:off x="5063587" y="6750981"/>
            <a:ext cx="10546445" cy="1471930"/>
          </a:xfrm>
          <a:prstGeom prst="rect">
            <a:avLst/>
          </a:prstGeom>
        </p:spPr>
        <p:txBody>
          <a:bodyPr lIns="0" tIns="0" rIns="0" bIns="0" rtlCol="0" anchor="t">
            <a:spAutoFit/>
          </a:bodyPr>
          <a:lstStyle/>
          <a:p>
            <a:pPr algn="ctr">
              <a:lnSpc>
                <a:spcPts val="3919"/>
              </a:lnSpc>
            </a:pPr>
            <a:r>
              <a:rPr lang="en-US" sz="2799">
                <a:solidFill>
                  <a:srgbClr val="000000"/>
                </a:solidFill>
                <a:latin typeface="Gliker"/>
                <a:ea typeface="Gliker"/>
                <a:cs typeface="Gliker"/>
                <a:sym typeface="Gliker"/>
              </a:rPr>
              <a:t>İnternetin ve teknolojinin sağlıklı ve doğru olarak nasıl</a:t>
            </a:r>
          </a:p>
          <a:p>
            <a:pPr marL="0" lvl="0" indent="0" algn="ctr">
              <a:lnSpc>
                <a:spcPts val="3919"/>
              </a:lnSpc>
              <a:spcBef>
                <a:spcPct val="0"/>
              </a:spcBef>
            </a:pPr>
            <a:r>
              <a:rPr lang="en-US" sz="2799">
                <a:solidFill>
                  <a:srgbClr val="000000"/>
                </a:solidFill>
                <a:latin typeface="Gliker"/>
                <a:ea typeface="Gliker"/>
                <a:cs typeface="Gliker"/>
                <a:sym typeface="Gliker"/>
              </a:rPr>
              <a:t>kullanılacağını bilmek ve bu bilgileri alışkanlık haline getirmektir.</a:t>
            </a:r>
          </a:p>
        </p:txBody>
      </p:sp>
      <p:sp>
        <p:nvSpPr>
          <p:cNvPr id="8" name="Freeform 8"/>
          <p:cNvSpPr/>
          <p:nvPr/>
        </p:nvSpPr>
        <p:spPr>
          <a:xfrm rot="-1172294">
            <a:off x="15067695" y="7233954"/>
            <a:ext cx="3076152" cy="3076152"/>
          </a:xfrm>
          <a:custGeom>
            <a:avLst/>
            <a:gdLst/>
            <a:ahLst/>
            <a:cxnLst/>
            <a:rect l="l" t="t" r="r" b="b"/>
            <a:pathLst>
              <a:path w="3076152" h="3076152">
                <a:moveTo>
                  <a:pt x="0" y="0"/>
                </a:moveTo>
                <a:lnTo>
                  <a:pt x="3076151" y="0"/>
                </a:lnTo>
                <a:lnTo>
                  <a:pt x="3076151" y="3076152"/>
                </a:lnTo>
                <a:lnTo>
                  <a:pt x="0" y="3076152"/>
                </a:lnTo>
                <a:lnTo>
                  <a:pt x="0" y="0"/>
                </a:lnTo>
                <a:close/>
              </a:path>
            </a:pathLst>
          </a:custGeom>
          <a:blipFill>
            <a:blip r:embed="rId3"/>
            <a:stretch>
              <a:fillRect/>
            </a:stretch>
          </a:blipFill>
        </p:spPr>
      </p:sp>
      <p:sp>
        <p:nvSpPr>
          <p:cNvPr id="9" name="Freeform 9"/>
          <p:cNvSpPr/>
          <p:nvPr/>
        </p:nvSpPr>
        <p:spPr>
          <a:xfrm>
            <a:off x="15610032" y="4449802"/>
            <a:ext cx="1615599" cy="1387395"/>
          </a:xfrm>
          <a:custGeom>
            <a:avLst/>
            <a:gdLst/>
            <a:ahLst/>
            <a:cxnLst/>
            <a:rect l="l" t="t" r="r" b="b"/>
            <a:pathLst>
              <a:path w="1615599" h="1387395">
                <a:moveTo>
                  <a:pt x="0" y="0"/>
                </a:moveTo>
                <a:lnTo>
                  <a:pt x="1615599" y="0"/>
                </a:lnTo>
                <a:lnTo>
                  <a:pt x="1615599" y="1387396"/>
                </a:lnTo>
                <a:lnTo>
                  <a:pt x="0" y="1387396"/>
                </a:lnTo>
                <a:lnTo>
                  <a:pt x="0" y="0"/>
                </a:lnTo>
                <a:close/>
              </a:path>
            </a:pathLst>
          </a:custGeom>
          <a:blipFill>
            <a:blip r:embed="rId4"/>
            <a:stretch>
              <a:fillRect/>
            </a:stretch>
          </a:blipFill>
        </p:spPr>
      </p:sp>
      <p:sp>
        <p:nvSpPr>
          <p:cNvPr id="10" name="Freeform 10"/>
          <p:cNvSpPr/>
          <p:nvPr/>
        </p:nvSpPr>
        <p:spPr>
          <a:xfrm>
            <a:off x="15023134" y="0"/>
            <a:ext cx="3264866" cy="3003677"/>
          </a:xfrm>
          <a:custGeom>
            <a:avLst/>
            <a:gdLst/>
            <a:ahLst/>
            <a:cxnLst/>
            <a:rect l="l" t="t" r="r" b="b"/>
            <a:pathLst>
              <a:path w="3264866" h="3003677">
                <a:moveTo>
                  <a:pt x="0" y="0"/>
                </a:moveTo>
                <a:lnTo>
                  <a:pt x="3264866" y="0"/>
                </a:lnTo>
                <a:lnTo>
                  <a:pt x="3264866" y="3003677"/>
                </a:lnTo>
                <a:lnTo>
                  <a:pt x="0" y="3003677"/>
                </a:lnTo>
                <a:lnTo>
                  <a:pt x="0" y="0"/>
                </a:lnTo>
                <a:close/>
              </a:path>
            </a:pathLst>
          </a:custGeom>
          <a:blipFill>
            <a:blip r:embed="rId5"/>
            <a:stretch>
              <a:fillRect/>
            </a:stretch>
          </a:blipFill>
        </p:spPr>
      </p:sp>
      <p:sp>
        <p:nvSpPr>
          <p:cNvPr id="11" name="Freeform 11"/>
          <p:cNvSpPr/>
          <p:nvPr/>
        </p:nvSpPr>
        <p:spPr>
          <a:xfrm>
            <a:off x="11410575" y="2253647"/>
            <a:ext cx="3231297" cy="2889853"/>
          </a:xfrm>
          <a:custGeom>
            <a:avLst/>
            <a:gdLst/>
            <a:ahLst/>
            <a:cxnLst/>
            <a:rect l="l" t="t" r="r" b="b"/>
            <a:pathLst>
              <a:path w="3231297" h="2889853">
                <a:moveTo>
                  <a:pt x="0" y="0"/>
                </a:moveTo>
                <a:lnTo>
                  <a:pt x="3231296" y="0"/>
                </a:lnTo>
                <a:lnTo>
                  <a:pt x="3231296" y="2889853"/>
                </a:lnTo>
                <a:lnTo>
                  <a:pt x="0" y="28898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028700" y="859922"/>
            <a:ext cx="11254029" cy="2438400"/>
          </a:xfrm>
          <a:prstGeom prst="rect">
            <a:avLst/>
          </a:prstGeom>
        </p:spPr>
        <p:txBody>
          <a:bodyPr lIns="0" tIns="0" rIns="0" bIns="0" rtlCol="0" anchor="t">
            <a:spAutoFit/>
          </a:bodyPr>
          <a:lstStyle/>
          <a:p>
            <a:pPr algn="ctr">
              <a:lnSpc>
                <a:spcPts val="9600"/>
              </a:lnSpc>
            </a:pPr>
            <a:r>
              <a:rPr lang="en-US" sz="8000">
                <a:solidFill>
                  <a:srgbClr val="FFFFFF"/>
                </a:solidFill>
                <a:latin typeface="Gliker"/>
                <a:ea typeface="Gliker"/>
                <a:cs typeface="Gliker"/>
                <a:sym typeface="Gliker"/>
              </a:rPr>
              <a:t>BİLİNÇLİ TEKNOLOJİ KULLANIMI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2167629" y="1718155"/>
            <a:ext cx="4459731" cy="445973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5" name="Group 5"/>
          <p:cNvGrpSpPr/>
          <p:nvPr/>
        </p:nvGrpSpPr>
        <p:grpSpPr>
          <a:xfrm>
            <a:off x="2157245" y="3897661"/>
            <a:ext cx="4470115" cy="6159782"/>
            <a:chOff x="0" y="0"/>
            <a:chExt cx="2354580" cy="3244592"/>
          </a:xfrm>
        </p:grpSpPr>
        <p:sp>
          <p:nvSpPr>
            <p:cNvPr id="6" name="Freeform 6"/>
            <p:cNvSpPr/>
            <p:nvPr/>
          </p:nvSpPr>
          <p:spPr>
            <a:xfrm>
              <a:off x="0" y="0"/>
              <a:ext cx="2353310" cy="3244592"/>
            </a:xfrm>
            <a:custGeom>
              <a:avLst/>
              <a:gdLst/>
              <a:ahLst/>
              <a:cxnLst/>
              <a:rect l="l" t="t" r="r" b="b"/>
              <a:pathLst>
                <a:path w="2353310" h="3244592">
                  <a:moveTo>
                    <a:pt x="784860" y="3177282"/>
                  </a:moveTo>
                  <a:cubicBezTo>
                    <a:pt x="905510" y="3217922"/>
                    <a:pt x="1042670" y="3244592"/>
                    <a:pt x="1177290" y="3244592"/>
                  </a:cubicBezTo>
                  <a:cubicBezTo>
                    <a:pt x="1311910" y="3244592"/>
                    <a:pt x="1441450" y="3221732"/>
                    <a:pt x="1560830" y="3181092"/>
                  </a:cubicBezTo>
                  <a:cubicBezTo>
                    <a:pt x="1563370" y="3179822"/>
                    <a:pt x="1565910" y="3179822"/>
                    <a:pt x="1568450" y="3178552"/>
                  </a:cubicBezTo>
                  <a:cubicBezTo>
                    <a:pt x="2016760" y="3015992"/>
                    <a:pt x="2346960" y="2586732"/>
                    <a:pt x="2353310" y="2083926"/>
                  </a:cubicBezTo>
                  <a:lnTo>
                    <a:pt x="2353310" y="0"/>
                  </a:lnTo>
                  <a:lnTo>
                    <a:pt x="0" y="0"/>
                  </a:lnTo>
                  <a:lnTo>
                    <a:pt x="0" y="2082367"/>
                  </a:lnTo>
                  <a:cubicBezTo>
                    <a:pt x="6350" y="2589272"/>
                    <a:pt x="331470" y="3018532"/>
                    <a:pt x="784860" y="3177282"/>
                  </a:cubicBezTo>
                  <a:close/>
                </a:path>
              </a:pathLst>
            </a:custGeom>
            <a:solidFill>
              <a:srgbClr val="CFC0F8"/>
            </a:solidFill>
          </p:spPr>
        </p:sp>
      </p:grpSp>
      <p:sp>
        <p:nvSpPr>
          <p:cNvPr id="7" name="TextBox 7"/>
          <p:cNvSpPr txBox="1"/>
          <p:nvPr/>
        </p:nvSpPr>
        <p:spPr>
          <a:xfrm>
            <a:off x="1343304" y="261471"/>
            <a:ext cx="15601393" cy="1790700"/>
          </a:xfrm>
          <a:prstGeom prst="rect">
            <a:avLst/>
          </a:prstGeom>
        </p:spPr>
        <p:txBody>
          <a:bodyPr lIns="0" tIns="0" rIns="0" bIns="0" rtlCol="0" anchor="t">
            <a:spAutoFit/>
          </a:bodyPr>
          <a:lstStyle/>
          <a:p>
            <a:pPr algn="ctr">
              <a:lnSpc>
                <a:spcPts val="6900"/>
              </a:lnSpc>
            </a:pPr>
            <a:r>
              <a:rPr lang="en-US" sz="6000" b="1" spc="312">
                <a:solidFill>
                  <a:srgbClr val="311476"/>
                </a:solidFill>
                <a:latin typeface="Arimo Bold"/>
                <a:ea typeface="Arimo Bold"/>
                <a:cs typeface="Arimo Bold"/>
                <a:sym typeface="Arimo Bold"/>
              </a:rPr>
              <a:t>İŞTE SONUÇ</a:t>
            </a:r>
          </a:p>
          <a:p>
            <a:pPr algn="ctr">
              <a:lnSpc>
                <a:spcPts val="6900"/>
              </a:lnSpc>
            </a:pPr>
            <a:endParaRPr lang="en-US" sz="6000" b="1" spc="312">
              <a:solidFill>
                <a:srgbClr val="311476"/>
              </a:solidFill>
              <a:latin typeface="Arimo Bold"/>
              <a:ea typeface="Arimo Bold"/>
              <a:cs typeface="Arimo Bold"/>
              <a:sym typeface="Arimo Bold"/>
            </a:endParaRPr>
          </a:p>
        </p:txBody>
      </p:sp>
      <p:grpSp>
        <p:nvGrpSpPr>
          <p:cNvPr id="8" name="Group 8"/>
          <p:cNvGrpSpPr/>
          <p:nvPr/>
        </p:nvGrpSpPr>
        <p:grpSpPr>
          <a:xfrm>
            <a:off x="6919327" y="1627840"/>
            <a:ext cx="4459731" cy="4459731"/>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0" name="Group 10"/>
          <p:cNvGrpSpPr/>
          <p:nvPr/>
        </p:nvGrpSpPr>
        <p:grpSpPr>
          <a:xfrm>
            <a:off x="6908942" y="3807345"/>
            <a:ext cx="4470115" cy="6159782"/>
            <a:chOff x="0" y="0"/>
            <a:chExt cx="2354580" cy="3244592"/>
          </a:xfrm>
        </p:grpSpPr>
        <p:sp>
          <p:nvSpPr>
            <p:cNvPr id="11" name="Freeform 11"/>
            <p:cNvSpPr/>
            <p:nvPr/>
          </p:nvSpPr>
          <p:spPr>
            <a:xfrm>
              <a:off x="0" y="0"/>
              <a:ext cx="2353310" cy="3244592"/>
            </a:xfrm>
            <a:custGeom>
              <a:avLst/>
              <a:gdLst/>
              <a:ahLst/>
              <a:cxnLst/>
              <a:rect l="l" t="t" r="r" b="b"/>
              <a:pathLst>
                <a:path w="2353310" h="3244592">
                  <a:moveTo>
                    <a:pt x="784860" y="3177282"/>
                  </a:moveTo>
                  <a:cubicBezTo>
                    <a:pt x="905510" y="3217922"/>
                    <a:pt x="1042670" y="3244592"/>
                    <a:pt x="1177290" y="3244592"/>
                  </a:cubicBezTo>
                  <a:cubicBezTo>
                    <a:pt x="1311910" y="3244592"/>
                    <a:pt x="1441450" y="3221732"/>
                    <a:pt x="1560830" y="3181092"/>
                  </a:cubicBezTo>
                  <a:cubicBezTo>
                    <a:pt x="1563370" y="3179822"/>
                    <a:pt x="1565910" y="3179822"/>
                    <a:pt x="1568450" y="3178552"/>
                  </a:cubicBezTo>
                  <a:cubicBezTo>
                    <a:pt x="2016760" y="3015992"/>
                    <a:pt x="2346960" y="2586732"/>
                    <a:pt x="2353310" y="2083926"/>
                  </a:cubicBezTo>
                  <a:lnTo>
                    <a:pt x="2353310" y="0"/>
                  </a:lnTo>
                  <a:lnTo>
                    <a:pt x="0" y="0"/>
                  </a:lnTo>
                  <a:lnTo>
                    <a:pt x="0" y="2082367"/>
                  </a:lnTo>
                  <a:cubicBezTo>
                    <a:pt x="6350" y="2589272"/>
                    <a:pt x="331470" y="3018532"/>
                    <a:pt x="784860" y="3177282"/>
                  </a:cubicBezTo>
                  <a:close/>
                </a:path>
              </a:pathLst>
            </a:custGeom>
            <a:solidFill>
              <a:srgbClr val="CFC0F8"/>
            </a:solidFill>
          </p:spPr>
        </p:sp>
      </p:grpSp>
      <p:grpSp>
        <p:nvGrpSpPr>
          <p:cNvPr id="12" name="Group 12"/>
          <p:cNvGrpSpPr/>
          <p:nvPr/>
        </p:nvGrpSpPr>
        <p:grpSpPr>
          <a:xfrm>
            <a:off x="11684717" y="1627840"/>
            <a:ext cx="4459731" cy="4459731"/>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14" name="Group 14"/>
          <p:cNvGrpSpPr/>
          <p:nvPr/>
        </p:nvGrpSpPr>
        <p:grpSpPr>
          <a:xfrm>
            <a:off x="11674333" y="3807345"/>
            <a:ext cx="4470115" cy="6159782"/>
            <a:chOff x="0" y="0"/>
            <a:chExt cx="2354580" cy="3244592"/>
          </a:xfrm>
        </p:grpSpPr>
        <p:sp>
          <p:nvSpPr>
            <p:cNvPr id="15" name="Freeform 15"/>
            <p:cNvSpPr/>
            <p:nvPr/>
          </p:nvSpPr>
          <p:spPr>
            <a:xfrm>
              <a:off x="0" y="0"/>
              <a:ext cx="2353310" cy="3244592"/>
            </a:xfrm>
            <a:custGeom>
              <a:avLst/>
              <a:gdLst/>
              <a:ahLst/>
              <a:cxnLst/>
              <a:rect l="l" t="t" r="r" b="b"/>
              <a:pathLst>
                <a:path w="2353310" h="3244592">
                  <a:moveTo>
                    <a:pt x="784860" y="3177282"/>
                  </a:moveTo>
                  <a:cubicBezTo>
                    <a:pt x="905510" y="3217922"/>
                    <a:pt x="1042670" y="3244592"/>
                    <a:pt x="1177290" y="3244592"/>
                  </a:cubicBezTo>
                  <a:cubicBezTo>
                    <a:pt x="1311910" y="3244592"/>
                    <a:pt x="1441450" y="3221732"/>
                    <a:pt x="1560830" y="3181092"/>
                  </a:cubicBezTo>
                  <a:cubicBezTo>
                    <a:pt x="1563370" y="3179822"/>
                    <a:pt x="1565910" y="3179822"/>
                    <a:pt x="1568450" y="3178552"/>
                  </a:cubicBezTo>
                  <a:cubicBezTo>
                    <a:pt x="2016760" y="3015992"/>
                    <a:pt x="2346960" y="2586732"/>
                    <a:pt x="2353310" y="2083926"/>
                  </a:cubicBezTo>
                  <a:lnTo>
                    <a:pt x="2353310" y="0"/>
                  </a:lnTo>
                  <a:lnTo>
                    <a:pt x="0" y="0"/>
                  </a:lnTo>
                  <a:lnTo>
                    <a:pt x="0" y="2082367"/>
                  </a:lnTo>
                  <a:cubicBezTo>
                    <a:pt x="6350" y="2589272"/>
                    <a:pt x="331470" y="3018532"/>
                    <a:pt x="784860" y="3177282"/>
                  </a:cubicBezTo>
                  <a:close/>
                </a:path>
              </a:pathLst>
            </a:custGeom>
            <a:solidFill>
              <a:srgbClr val="CFC0F8"/>
            </a:solidFill>
          </p:spPr>
        </p:sp>
      </p:grpSp>
      <p:sp>
        <p:nvSpPr>
          <p:cNvPr id="16" name="TextBox 16"/>
          <p:cNvSpPr txBox="1"/>
          <p:nvPr/>
        </p:nvSpPr>
        <p:spPr>
          <a:xfrm>
            <a:off x="2470433" y="4329052"/>
            <a:ext cx="3745366" cy="4122420"/>
          </a:xfrm>
          <a:prstGeom prst="rect">
            <a:avLst/>
          </a:prstGeom>
        </p:spPr>
        <p:txBody>
          <a:bodyPr lIns="0" tIns="0" rIns="0" bIns="0" rtlCol="0" anchor="t">
            <a:spAutoFit/>
          </a:bodyPr>
          <a:lstStyle/>
          <a:p>
            <a:pPr algn="ctr">
              <a:lnSpc>
                <a:spcPts val="3239"/>
              </a:lnSpc>
            </a:pPr>
            <a:r>
              <a:rPr lang="en-US" sz="2999" b="1">
                <a:solidFill>
                  <a:srgbClr val="311476"/>
                </a:solidFill>
                <a:latin typeface="Arimo Bold"/>
                <a:ea typeface="Arimo Bold"/>
                <a:cs typeface="Arimo Bold"/>
                <a:sym typeface="Arimo Bold"/>
              </a:rPr>
              <a:t>Ortalama bir internet kullanıcısısınız. Bazen internette biraz fazla</a:t>
            </a:r>
          </a:p>
          <a:p>
            <a:pPr algn="ctr">
              <a:lnSpc>
                <a:spcPts val="3239"/>
              </a:lnSpc>
            </a:pPr>
            <a:r>
              <a:rPr lang="en-US" sz="2999" b="1">
                <a:solidFill>
                  <a:srgbClr val="311476"/>
                </a:solidFill>
                <a:latin typeface="Arimo Bold"/>
                <a:ea typeface="Arimo Bold"/>
                <a:cs typeface="Arimo Bold"/>
                <a:sym typeface="Arimo Bold"/>
              </a:rPr>
              <a:t>kalabiliyor ancak kullanımınızı genel olarak kontrol edebiliyorsunuz.</a:t>
            </a:r>
          </a:p>
          <a:p>
            <a:pPr marL="0" lvl="0" indent="0" algn="ctr">
              <a:lnSpc>
                <a:spcPts val="3239"/>
              </a:lnSpc>
            </a:pPr>
            <a:endParaRPr lang="en-US" sz="2999" b="1">
              <a:solidFill>
                <a:srgbClr val="311476"/>
              </a:solidFill>
              <a:latin typeface="Arimo Bold"/>
              <a:ea typeface="Arimo Bold"/>
              <a:cs typeface="Arimo Bold"/>
              <a:sym typeface="Arimo Bold"/>
            </a:endParaRPr>
          </a:p>
        </p:txBody>
      </p:sp>
      <p:sp>
        <p:nvSpPr>
          <p:cNvPr id="17" name="TextBox 17"/>
          <p:cNvSpPr txBox="1"/>
          <p:nvPr/>
        </p:nvSpPr>
        <p:spPr>
          <a:xfrm>
            <a:off x="2931048" y="2909827"/>
            <a:ext cx="2922508" cy="533400"/>
          </a:xfrm>
          <a:prstGeom prst="rect">
            <a:avLst/>
          </a:prstGeom>
        </p:spPr>
        <p:txBody>
          <a:bodyPr lIns="0" tIns="0" rIns="0" bIns="0" rtlCol="0" anchor="t">
            <a:spAutoFit/>
          </a:bodyPr>
          <a:lstStyle/>
          <a:p>
            <a:pPr algn="ctr">
              <a:lnSpc>
                <a:spcPts val="4199"/>
              </a:lnSpc>
              <a:spcBef>
                <a:spcPct val="0"/>
              </a:spcBef>
            </a:pPr>
            <a:r>
              <a:rPr lang="en-US" sz="3499">
                <a:solidFill>
                  <a:srgbClr val="311476"/>
                </a:solidFill>
                <a:latin typeface="Krabuler"/>
                <a:ea typeface="Krabuler"/>
                <a:cs typeface="Krabuler"/>
                <a:sym typeface="Krabuler"/>
              </a:rPr>
              <a:t>20-49 Puan Arası</a:t>
            </a:r>
          </a:p>
        </p:txBody>
      </p:sp>
      <p:sp>
        <p:nvSpPr>
          <p:cNvPr id="18" name="TextBox 18"/>
          <p:cNvSpPr txBox="1"/>
          <p:nvPr/>
        </p:nvSpPr>
        <p:spPr>
          <a:xfrm>
            <a:off x="7684532" y="2947927"/>
            <a:ext cx="2918936" cy="533400"/>
          </a:xfrm>
          <a:prstGeom prst="rect">
            <a:avLst/>
          </a:prstGeom>
        </p:spPr>
        <p:txBody>
          <a:bodyPr lIns="0" tIns="0" rIns="0" bIns="0" rtlCol="0" anchor="t">
            <a:spAutoFit/>
          </a:bodyPr>
          <a:lstStyle/>
          <a:p>
            <a:pPr algn="ctr">
              <a:lnSpc>
                <a:spcPts val="4199"/>
              </a:lnSpc>
              <a:spcBef>
                <a:spcPct val="0"/>
              </a:spcBef>
            </a:pPr>
            <a:r>
              <a:rPr lang="en-US" sz="3499">
                <a:solidFill>
                  <a:srgbClr val="311476"/>
                </a:solidFill>
                <a:latin typeface="Krabuler"/>
                <a:ea typeface="Krabuler"/>
                <a:cs typeface="Krabuler"/>
                <a:sym typeface="Krabuler"/>
              </a:rPr>
              <a:t>50-79 Puan Arası</a:t>
            </a:r>
          </a:p>
        </p:txBody>
      </p:sp>
      <p:sp>
        <p:nvSpPr>
          <p:cNvPr id="19" name="TextBox 19"/>
          <p:cNvSpPr txBox="1"/>
          <p:nvPr/>
        </p:nvSpPr>
        <p:spPr>
          <a:xfrm>
            <a:off x="12445858" y="2947927"/>
            <a:ext cx="3134082" cy="533400"/>
          </a:xfrm>
          <a:prstGeom prst="rect">
            <a:avLst/>
          </a:prstGeom>
        </p:spPr>
        <p:txBody>
          <a:bodyPr lIns="0" tIns="0" rIns="0" bIns="0" rtlCol="0" anchor="t">
            <a:spAutoFit/>
          </a:bodyPr>
          <a:lstStyle/>
          <a:p>
            <a:pPr algn="ctr">
              <a:lnSpc>
                <a:spcPts val="4199"/>
              </a:lnSpc>
              <a:spcBef>
                <a:spcPct val="0"/>
              </a:spcBef>
            </a:pPr>
            <a:r>
              <a:rPr lang="en-US" sz="3499">
                <a:solidFill>
                  <a:srgbClr val="311476"/>
                </a:solidFill>
                <a:latin typeface="Krabuler"/>
                <a:ea typeface="Krabuler"/>
                <a:cs typeface="Krabuler"/>
                <a:sym typeface="Krabuler"/>
              </a:rPr>
              <a:t>80-100 Puan Arası</a:t>
            </a:r>
          </a:p>
        </p:txBody>
      </p:sp>
      <p:sp>
        <p:nvSpPr>
          <p:cNvPr id="20" name="TextBox 20"/>
          <p:cNvSpPr txBox="1"/>
          <p:nvPr/>
        </p:nvSpPr>
        <p:spPr>
          <a:xfrm>
            <a:off x="7102168" y="4240673"/>
            <a:ext cx="4097356" cy="3712845"/>
          </a:xfrm>
          <a:prstGeom prst="rect">
            <a:avLst/>
          </a:prstGeom>
        </p:spPr>
        <p:txBody>
          <a:bodyPr lIns="0" tIns="0" rIns="0" bIns="0" rtlCol="0" anchor="t">
            <a:spAutoFit/>
          </a:bodyPr>
          <a:lstStyle/>
          <a:p>
            <a:pPr algn="ctr">
              <a:lnSpc>
                <a:spcPts val="3239"/>
              </a:lnSpc>
            </a:pPr>
            <a:r>
              <a:rPr lang="en-US" sz="2999" b="1">
                <a:solidFill>
                  <a:srgbClr val="311476"/>
                </a:solidFill>
                <a:latin typeface="Arimo Bold"/>
                <a:ea typeface="Arimo Bold"/>
                <a:cs typeface="Arimo Bold"/>
                <a:sym typeface="Arimo Bold"/>
              </a:rPr>
              <a:t>İnternet sebebiyle zaman zaman veya sık sık problem yaşıyorsunuz. İnternet kullanımının hayatınız üzerindeki tam etkisini ciddi şekilde değerlendirmelisiniz.</a:t>
            </a:r>
          </a:p>
          <a:p>
            <a:pPr marL="0" lvl="0" indent="0" algn="ctr">
              <a:lnSpc>
                <a:spcPts val="3239"/>
              </a:lnSpc>
            </a:pPr>
            <a:endParaRPr lang="en-US" sz="2999" b="1">
              <a:solidFill>
                <a:srgbClr val="311476"/>
              </a:solidFill>
              <a:latin typeface="Arimo Bold"/>
              <a:ea typeface="Arimo Bold"/>
              <a:cs typeface="Arimo Bold"/>
              <a:sym typeface="Arimo Bold"/>
            </a:endParaRPr>
          </a:p>
        </p:txBody>
      </p:sp>
      <p:sp>
        <p:nvSpPr>
          <p:cNvPr id="21" name="TextBox 21"/>
          <p:cNvSpPr txBox="1"/>
          <p:nvPr/>
        </p:nvSpPr>
        <p:spPr>
          <a:xfrm>
            <a:off x="11855308" y="4126201"/>
            <a:ext cx="4030274" cy="4941570"/>
          </a:xfrm>
          <a:prstGeom prst="rect">
            <a:avLst/>
          </a:prstGeom>
        </p:spPr>
        <p:txBody>
          <a:bodyPr lIns="0" tIns="0" rIns="0" bIns="0" rtlCol="0" anchor="t">
            <a:spAutoFit/>
          </a:bodyPr>
          <a:lstStyle/>
          <a:p>
            <a:pPr algn="ctr">
              <a:lnSpc>
                <a:spcPts val="3239"/>
              </a:lnSpc>
            </a:pPr>
            <a:r>
              <a:rPr lang="en-US" sz="2999" b="1">
                <a:solidFill>
                  <a:srgbClr val="311476"/>
                </a:solidFill>
                <a:latin typeface="Arimo Bold"/>
                <a:ea typeface="Arimo Bold"/>
                <a:cs typeface="Arimo Bold"/>
                <a:sym typeface="Arimo Bold"/>
              </a:rPr>
              <a:t>İnternet kullanımınız hayatınızda önemli problemlere sebep oluyor. İnternetin hayatınız üzerindeki etkisini değerlendirmeli ve internet kullanmanıza sebep olan problemleri tespit etmelisiniz.</a:t>
            </a:r>
          </a:p>
          <a:p>
            <a:pPr marL="0" lvl="0" indent="0" algn="ctr">
              <a:lnSpc>
                <a:spcPts val="3239"/>
              </a:lnSpc>
            </a:pPr>
            <a:endParaRPr lang="en-US" sz="2999" b="1">
              <a:solidFill>
                <a:srgbClr val="311476"/>
              </a:solidFill>
              <a:latin typeface="Arimo Bold"/>
              <a:ea typeface="Arimo Bold"/>
              <a:cs typeface="Arimo Bold"/>
              <a:sym typeface="Arimo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CF2FE"/>
        </a:solidFill>
        <a:effectLst/>
      </p:bgPr>
    </p:bg>
    <p:spTree>
      <p:nvGrpSpPr>
        <p:cNvPr id="1" name=""/>
        <p:cNvGrpSpPr/>
        <p:nvPr/>
      </p:nvGrpSpPr>
      <p:grpSpPr>
        <a:xfrm>
          <a:off x="0" y="0"/>
          <a:ext cx="0" cy="0"/>
          <a:chOff x="0" y="0"/>
          <a:chExt cx="0" cy="0"/>
        </a:xfrm>
      </p:grpSpPr>
      <p:sp>
        <p:nvSpPr>
          <p:cNvPr id="2" name="Freeform 2"/>
          <p:cNvSpPr/>
          <p:nvPr/>
        </p:nvSpPr>
        <p:spPr>
          <a:xfrm>
            <a:off x="-182058" y="8571009"/>
            <a:ext cx="1700391" cy="1715991"/>
          </a:xfrm>
          <a:custGeom>
            <a:avLst/>
            <a:gdLst/>
            <a:ahLst/>
            <a:cxnLst/>
            <a:rect l="l" t="t" r="r" b="b"/>
            <a:pathLst>
              <a:path w="1700391" h="1715991">
                <a:moveTo>
                  <a:pt x="0" y="0"/>
                </a:moveTo>
                <a:lnTo>
                  <a:pt x="1700391" y="0"/>
                </a:lnTo>
                <a:lnTo>
                  <a:pt x="1700391" y="1715991"/>
                </a:lnTo>
                <a:lnTo>
                  <a:pt x="0" y="17159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617186" y="1306904"/>
            <a:ext cx="10262765" cy="5825403"/>
          </a:xfrm>
          <a:custGeom>
            <a:avLst/>
            <a:gdLst/>
            <a:ahLst/>
            <a:cxnLst/>
            <a:rect l="l" t="t" r="r" b="b"/>
            <a:pathLst>
              <a:path w="10262765" h="5825403">
                <a:moveTo>
                  <a:pt x="0" y="0"/>
                </a:moveTo>
                <a:lnTo>
                  <a:pt x="10262764" y="0"/>
                </a:lnTo>
                <a:lnTo>
                  <a:pt x="10262764" y="5825403"/>
                </a:lnTo>
                <a:lnTo>
                  <a:pt x="0" y="5825403"/>
                </a:lnTo>
                <a:lnTo>
                  <a:pt x="0" y="0"/>
                </a:lnTo>
                <a:close/>
              </a:path>
            </a:pathLst>
          </a:custGeom>
          <a:blipFill>
            <a:blip r:embed="rId4"/>
            <a:stretch>
              <a:fillRect/>
            </a:stretch>
          </a:blipFill>
        </p:spPr>
      </p:sp>
      <p:sp>
        <p:nvSpPr>
          <p:cNvPr id="4" name="TextBox 4"/>
          <p:cNvSpPr txBox="1"/>
          <p:nvPr/>
        </p:nvSpPr>
        <p:spPr>
          <a:xfrm>
            <a:off x="1028700" y="496700"/>
            <a:ext cx="3954676" cy="3286125"/>
          </a:xfrm>
          <a:prstGeom prst="rect">
            <a:avLst/>
          </a:prstGeom>
        </p:spPr>
        <p:txBody>
          <a:bodyPr lIns="0" tIns="0" rIns="0" bIns="0" rtlCol="0" anchor="t">
            <a:spAutoFit/>
          </a:bodyPr>
          <a:lstStyle/>
          <a:p>
            <a:pPr algn="l">
              <a:lnSpc>
                <a:spcPts val="6375"/>
              </a:lnSpc>
            </a:pPr>
            <a:r>
              <a:rPr lang="en-US" sz="6375">
                <a:solidFill>
                  <a:srgbClr val="000000"/>
                </a:solidFill>
                <a:latin typeface="Yeseva One"/>
                <a:ea typeface="Yeseva One"/>
                <a:cs typeface="Yeseva One"/>
                <a:sym typeface="Yeseva One"/>
              </a:rPr>
              <a:t>FİLM ÖNERİSİ (VELİYE YÖNELİK)</a:t>
            </a:r>
          </a:p>
        </p:txBody>
      </p:sp>
      <p:sp>
        <p:nvSpPr>
          <p:cNvPr id="5" name="TextBox 5"/>
          <p:cNvSpPr txBox="1"/>
          <p:nvPr/>
        </p:nvSpPr>
        <p:spPr>
          <a:xfrm>
            <a:off x="1715903" y="7572375"/>
            <a:ext cx="16572097" cy="1685925"/>
          </a:xfrm>
          <a:prstGeom prst="rect">
            <a:avLst/>
          </a:prstGeom>
        </p:spPr>
        <p:txBody>
          <a:bodyPr lIns="0" tIns="0" rIns="0" bIns="0" rtlCol="0" anchor="t">
            <a:spAutoFit/>
          </a:bodyPr>
          <a:lstStyle/>
          <a:p>
            <a:pPr algn="ctr">
              <a:lnSpc>
                <a:spcPts val="3359"/>
              </a:lnSpc>
              <a:spcBef>
                <a:spcPct val="0"/>
              </a:spcBef>
            </a:pPr>
            <a:r>
              <a:rPr lang="en-US" sz="2799">
                <a:solidFill>
                  <a:srgbClr val="000000"/>
                </a:solidFill>
                <a:latin typeface="Raleway"/>
                <a:ea typeface="Raleway"/>
                <a:cs typeface="Raleway"/>
                <a:sym typeface="Raleway"/>
              </a:rPr>
              <a:t>    Yaramaz ve işlevsiz bir ailenin yolculuğu, robotların apokaliptik bir ortamında bulduklarında ve aniden insanlığın en olası son umudu haline geldiklerinde altüst olur." Bu tanım, robot apokalipsinin ortasında bulunan ve beklenmedik bir şekilde insanlığın son umudu haline gelen bir ailenin hikayesini anlatan "The Mitchells vs. The Machines" filmini özlü bir şekilde özetlemektedir.     </a:t>
            </a:r>
          </a:p>
        </p:txBody>
      </p:sp>
      <p:sp>
        <p:nvSpPr>
          <p:cNvPr id="6" name="TextBox 6"/>
          <p:cNvSpPr txBox="1"/>
          <p:nvPr/>
        </p:nvSpPr>
        <p:spPr>
          <a:xfrm>
            <a:off x="8237177" y="297180"/>
            <a:ext cx="7022782" cy="731520"/>
          </a:xfrm>
          <a:prstGeom prst="rect">
            <a:avLst/>
          </a:prstGeom>
        </p:spPr>
        <p:txBody>
          <a:bodyPr lIns="0" tIns="0" rIns="0" bIns="0" rtlCol="0" anchor="t">
            <a:spAutoFit/>
          </a:bodyPr>
          <a:lstStyle/>
          <a:p>
            <a:pPr algn="ctr">
              <a:lnSpc>
                <a:spcPts val="5880"/>
              </a:lnSpc>
            </a:pPr>
            <a:r>
              <a:rPr lang="en-US" sz="4200" b="1">
                <a:solidFill>
                  <a:srgbClr val="000000"/>
                </a:solidFill>
                <a:latin typeface="Arimo Bold"/>
                <a:ea typeface="Arimo Bold"/>
                <a:cs typeface="Arimo Bold"/>
                <a:sym typeface="Arimo Bold"/>
              </a:rPr>
              <a:t>AİLEM ROBOTLARA KARŞI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017522" y="2923100"/>
            <a:ext cx="6252957" cy="773459"/>
            <a:chOff x="0" y="0"/>
            <a:chExt cx="8337275" cy="1031278"/>
          </a:xfrm>
        </p:grpSpPr>
        <p:sp>
          <p:nvSpPr>
            <p:cNvPr id="3" name="AutoShape 3"/>
            <p:cNvSpPr/>
            <p:nvPr/>
          </p:nvSpPr>
          <p:spPr>
            <a:xfrm>
              <a:off x="0" y="0"/>
              <a:ext cx="8337275" cy="1020209"/>
            </a:xfrm>
            <a:prstGeom prst="rect">
              <a:avLst/>
            </a:prstGeom>
            <a:solidFill>
              <a:srgbClr val="FF4F63"/>
            </a:solidFill>
          </p:spPr>
        </p:sp>
        <p:sp>
          <p:nvSpPr>
            <p:cNvPr id="4" name="TextBox 4"/>
            <p:cNvSpPr txBox="1"/>
            <p:nvPr/>
          </p:nvSpPr>
          <p:spPr>
            <a:xfrm>
              <a:off x="404451" y="9525"/>
              <a:ext cx="7528373" cy="1013904"/>
            </a:xfrm>
            <a:prstGeom prst="rect">
              <a:avLst/>
            </a:prstGeom>
          </p:spPr>
          <p:txBody>
            <a:bodyPr lIns="0" tIns="0" rIns="0" bIns="0" rtlCol="0" anchor="t">
              <a:spAutoFit/>
            </a:bodyPr>
            <a:lstStyle/>
            <a:p>
              <a:pPr algn="ctr">
                <a:lnSpc>
                  <a:spcPts val="5069"/>
                </a:lnSpc>
              </a:pPr>
              <a:r>
                <a:rPr lang="en-US" sz="5069">
                  <a:solidFill>
                    <a:srgbClr val="FFFFFF"/>
                  </a:solidFill>
                  <a:latin typeface="Codec Pro ExtraBold"/>
                  <a:ea typeface="Codec Pro ExtraBold"/>
                  <a:cs typeface="Codec Pro ExtraBold"/>
                  <a:sym typeface="Codec Pro ExtraBold"/>
                </a:rPr>
                <a:t>Web</a:t>
              </a:r>
            </a:p>
          </p:txBody>
        </p:sp>
      </p:grpSp>
      <p:sp>
        <p:nvSpPr>
          <p:cNvPr id="5" name="Freeform 5"/>
          <p:cNvSpPr/>
          <p:nvPr/>
        </p:nvSpPr>
        <p:spPr>
          <a:xfrm>
            <a:off x="446587" y="342345"/>
            <a:ext cx="2580756" cy="2580756"/>
          </a:xfrm>
          <a:custGeom>
            <a:avLst/>
            <a:gdLst/>
            <a:ahLst/>
            <a:cxnLst/>
            <a:rect l="l" t="t" r="r" b="b"/>
            <a:pathLst>
              <a:path w="2580756" h="2580756">
                <a:moveTo>
                  <a:pt x="0" y="0"/>
                </a:moveTo>
                <a:lnTo>
                  <a:pt x="2580756" y="0"/>
                </a:lnTo>
                <a:lnTo>
                  <a:pt x="2580756" y="2580755"/>
                </a:lnTo>
                <a:lnTo>
                  <a:pt x="0" y="2580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6172200"/>
            <a:ext cx="1773105" cy="4114800"/>
          </a:xfrm>
          <a:custGeom>
            <a:avLst/>
            <a:gdLst/>
            <a:ahLst/>
            <a:cxnLst/>
            <a:rect l="l" t="t" r="r" b="b"/>
            <a:pathLst>
              <a:path w="1773105" h="4114800">
                <a:moveTo>
                  <a:pt x="0" y="0"/>
                </a:moveTo>
                <a:lnTo>
                  <a:pt x="1773105" y="0"/>
                </a:lnTo>
                <a:lnTo>
                  <a:pt x="17731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4114748"/>
            <a:ext cx="16472697" cy="5274310"/>
          </a:xfrm>
          <a:prstGeom prst="rect">
            <a:avLst/>
          </a:prstGeom>
        </p:spPr>
        <p:txBody>
          <a:bodyPr lIns="0" tIns="0" rIns="0" bIns="0" rtlCol="0" anchor="t">
            <a:spAutoFit/>
          </a:bodyPr>
          <a:lstStyle/>
          <a:p>
            <a:pPr algn="ctr">
              <a:lnSpc>
                <a:spcPts val="3814"/>
              </a:lnSpc>
            </a:pPr>
            <a:r>
              <a:rPr lang="en-US" sz="2724" b="1" spc="81">
                <a:solidFill>
                  <a:srgbClr val="1BFF0F"/>
                </a:solidFill>
                <a:latin typeface="Codec Pro Bold"/>
                <a:ea typeface="Codec Pro Bold"/>
                <a:cs typeface="Codec Pro Bold"/>
                <a:sym typeface="Codec Pro Bold"/>
              </a:rPr>
              <a:t>SALİHLİ RAM/MEB</a:t>
            </a:r>
            <a:r>
              <a:rPr lang="en-US" sz="2724" b="1" spc="81">
                <a:solidFill>
                  <a:srgbClr val="FFFFFF"/>
                </a:solidFill>
                <a:latin typeface="Codec Pro Bold"/>
                <a:ea typeface="Codec Pro Bold"/>
                <a:cs typeface="Codec Pro Bold"/>
                <a:sym typeface="Codec Pro Bold"/>
              </a:rPr>
              <a:t> https://salihlinfksbl.meb.k12.tr/meb_iys_dosyalar/45/10/824121/dosyalar/2021_01/08143002_Bilincli_Teknoloji_Kullan.pdf?CHK=db9663c62e7136a522c88c7fe0b4f8fe</a:t>
            </a:r>
          </a:p>
          <a:p>
            <a:pPr algn="ctr">
              <a:lnSpc>
                <a:spcPts val="3814"/>
              </a:lnSpc>
            </a:pPr>
            <a:endParaRPr lang="en-US" sz="2724" b="1" spc="81">
              <a:solidFill>
                <a:srgbClr val="FFFFFF"/>
              </a:solidFill>
              <a:latin typeface="Codec Pro Bold"/>
              <a:ea typeface="Codec Pro Bold"/>
              <a:cs typeface="Codec Pro Bold"/>
              <a:sym typeface="Codec Pro Bold"/>
            </a:endParaRPr>
          </a:p>
          <a:p>
            <a:pPr algn="ctr">
              <a:lnSpc>
                <a:spcPts val="3814"/>
              </a:lnSpc>
            </a:pPr>
            <a:r>
              <a:rPr lang="en-US" sz="2724" b="1" spc="81">
                <a:solidFill>
                  <a:srgbClr val="1BFF0F"/>
                </a:solidFill>
                <a:latin typeface="Codec Pro Bold"/>
                <a:ea typeface="Codec Pro Bold"/>
                <a:cs typeface="Codec Pro Bold"/>
                <a:sym typeface="Codec Pro Bold"/>
              </a:rPr>
              <a:t>YEŞİLAY</a:t>
            </a:r>
          </a:p>
          <a:p>
            <a:pPr algn="ctr">
              <a:lnSpc>
                <a:spcPts val="3814"/>
              </a:lnSpc>
            </a:pPr>
            <a:r>
              <a:rPr lang="en-US" sz="2724" b="1" spc="81">
                <a:solidFill>
                  <a:srgbClr val="FFFDF4"/>
                </a:solidFill>
                <a:latin typeface="Codec Pro Bold"/>
                <a:ea typeface="Codec Pro Bold"/>
                <a:cs typeface="Codec Pro Bold"/>
                <a:sym typeface="Codec Pro Bold"/>
              </a:rPr>
              <a:t>https://yetiskin.tbm.org.tr/Teknoloji-Bagimliligi</a:t>
            </a:r>
          </a:p>
          <a:p>
            <a:pPr algn="ctr">
              <a:lnSpc>
                <a:spcPts val="3814"/>
              </a:lnSpc>
            </a:pPr>
            <a:endParaRPr lang="en-US" sz="2724" b="1" spc="81">
              <a:solidFill>
                <a:srgbClr val="FFFDF4"/>
              </a:solidFill>
              <a:latin typeface="Codec Pro Bold"/>
              <a:ea typeface="Codec Pro Bold"/>
              <a:cs typeface="Codec Pro Bold"/>
              <a:sym typeface="Codec Pro Bold"/>
            </a:endParaRPr>
          </a:p>
          <a:p>
            <a:pPr algn="ctr">
              <a:lnSpc>
                <a:spcPts val="3814"/>
              </a:lnSpc>
            </a:pPr>
            <a:r>
              <a:rPr lang="en-US" sz="2724" b="1" spc="81">
                <a:solidFill>
                  <a:srgbClr val="1BFF0F"/>
                </a:solidFill>
                <a:latin typeface="Codec Pro Bold"/>
                <a:ea typeface="Codec Pro Bold"/>
                <a:cs typeface="Codec Pro Bold"/>
                <a:sym typeface="Codec Pro Bold"/>
              </a:rPr>
              <a:t>TERÖPATİK AKADEMİ </a:t>
            </a:r>
          </a:p>
          <a:p>
            <a:pPr algn="ctr">
              <a:lnSpc>
                <a:spcPts val="3814"/>
              </a:lnSpc>
            </a:pPr>
            <a:r>
              <a:rPr lang="en-US" sz="2724" b="1" spc="81">
                <a:solidFill>
                  <a:srgbClr val="FFFDF4"/>
                </a:solidFill>
                <a:latin typeface="Codec Pro Bold"/>
                <a:ea typeface="Codec Pro Bold"/>
                <a:cs typeface="Codec Pro Bold"/>
                <a:sym typeface="Codec Pro Bold"/>
              </a:rPr>
              <a:t>https://terapotikakademi.com/2022/02/14/bilincli-teknoloji-kullanimi-seminer-sunumu/</a:t>
            </a:r>
          </a:p>
          <a:p>
            <a:pPr algn="ctr">
              <a:lnSpc>
                <a:spcPts val="3814"/>
              </a:lnSpc>
            </a:pPr>
            <a:endParaRPr lang="en-US" sz="2724" b="1" spc="81">
              <a:solidFill>
                <a:srgbClr val="FFFDF4"/>
              </a:solidFill>
              <a:latin typeface="Codec Pro Bold"/>
              <a:ea typeface="Codec Pro Bold"/>
              <a:cs typeface="Codec Pro Bold"/>
              <a:sym typeface="Codec Pro Bold"/>
            </a:endParaRPr>
          </a:p>
          <a:p>
            <a:pPr algn="ctr">
              <a:lnSpc>
                <a:spcPts val="3814"/>
              </a:lnSpc>
            </a:pPr>
            <a:endParaRPr lang="en-US" sz="2724" b="1" spc="81">
              <a:solidFill>
                <a:srgbClr val="FFFDF4"/>
              </a:solidFill>
              <a:latin typeface="Codec Pro Bold"/>
              <a:ea typeface="Codec Pro Bold"/>
              <a:cs typeface="Codec Pro Bold"/>
              <a:sym typeface="Codec Pro Bold"/>
            </a:endParaRPr>
          </a:p>
        </p:txBody>
      </p:sp>
      <p:grpSp>
        <p:nvGrpSpPr>
          <p:cNvPr id="8" name="Group 8"/>
          <p:cNvGrpSpPr/>
          <p:nvPr/>
        </p:nvGrpSpPr>
        <p:grpSpPr>
          <a:xfrm>
            <a:off x="1129817" y="1028700"/>
            <a:ext cx="16028366" cy="1894400"/>
            <a:chOff x="0" y="0"/>
            <a:chExt cx="21371154" cy="2525867"/>
          </a:xfrm>
        </p:grpSpPr>
        <p:sp>
          <p:nvSpPr>
            <p:cNvPr id="9" name="TextBox 9"/>
            <p:cNvSpPr txBox="1"/>
            <p:nvPr/>
          </p:nvSpPr>
          <p:spPr>
            <a:xfrm>
              <a:off x="0" y="-142875"/>
              <a:ext cx="21371154" cy="1971675"/>
            </a:xfrm>
            <a:prstGeom prst="rect">
              <a:avLst/>
            </a:prstGeom>
          </p:spPr>
          <p:txBody>
            <a:bodyPr lIns="0" tIns="0" rIns="0" bIns="0" rtlCol="0" anchor="t">
              <a:spAutoFit/>
            </a:bodyPr>
            <a:lstStyle/>
            <a:p>
              <a:pPr algn="ctr">
                <a:lnSpc>
                  <a:spcPts val="10800"/>
                </a:lnSpc>
              </a:pPr>
              <a:r>
                <a:rPr lang="en-US" sz="9000">
                  <a:solidFill>
                    <a:srgbClr val="FFFFFF"/>
                  </a:solidFill>
                  <a:latin typeface="Codec Pro ExtraBold"/>
                  <a:ea typeface="Codec Pro ExtraBold"/>
                  <a:cs typeface="Codec Pro ExtraBold"/>
                  <a:sym typeface="Codec Pro ExtraBold"/>
                </a:rPr>
                <a:t>Kaynak Sayfası</a:t>
              </a:r>
            </a:p>
          </p:txBody>
        </p:sp>
        <p:sp>
          <p:nvSpPr>
            <p:cNvPr id="10" name="TextBox 10"/>
            <p:cNvSpPr txBox="1"/>
            <p:nvPr/>
          </p:nvSpPr>
          <p:spPr>
            <a:xfrm>
              <a:off x="2069236" y="1810857"/>
              <a:ext cx="17232683" cy="638810"/>
            </a:xfrm>
            <a:prstGeom prst="rect">
              <a:avLst/>
            </a:prstGeom>
          </p:spPr>
          <p:txBody>
            <a:bodyPr lIns="0" tIns="0" rIns="0" bIns="0" rtlCol="0" anchor="t">
              <a:spAutoFit/>
            </a:bodyPr>
            <a:lstStyle/>
            <a:p>
              <a:pPr algn="ctr">
                <a:lnSpc>
                  <a:spcPts val="3607"/>
                </a:lnSpc>
              </a:pP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10F"/>
        </a:solidFill>
        <a:effectLst/>
      </p:bgPr>
    </p:bg>
    <p:spTree>
      <p:nvGrpSpPr>
        <p:cNvPr id="1" name=""/>
        <p:cNvGrpSpPr/>
        <p:nvPr/>
      </p:nvGrpSpPr>
      <p:grpSpPr>
        <a:xfrm>
          <a:off x="0" y="0"/>
          <a:ext cx="0" cy="0"/>
          <a:chOff x="0" y="0"/>
          <a:chExt cx="0" cy="0"/>
        </a:xfrm>
      </p:grpSpPr>
      <p:grpSp>
        <p:nvGrpSpPr>
          <p:cNvPr id="2" name="Group 2"/>
          <p:cNvGrpSpPr/>
          <p:nvPr/>
        </p:nvGrpSpPr>
        <p:grpSpPr>
          <a:xfrm>
            <a:off x="183759" y="318817"/>
            <a:ext cx="17920482" cy="9649366"/>
            <a:chOff x="0" y="0"/>
            <a:chExt cx="3424251" cy="1843804"/>
          </a:xfrm>
        </p:grpSpPr>
        <p:sp>
          <p:nvSpPr>
            <p:cNvPr id="3" name="Freeform 3"/>
            <p:cNvSpPr/>
            <p:nvPr/>
          </p:nvSpPr>
          <p:spPr>
            <a:xfrm>
              <a:off x="0" y="0"/>
              <a:ext cx="3424251" cy="1843804"/>
            </a:xfrm>
            <a:custGeom>
              <a:avLst/>
              <a:gdLst/>
              <a:ahLst/>
              <a:cxnLst/>
              <a:rect l="l" t="t" r="r" b="b"/>
              <a:pathLst>
                <a:path w="3424251" h="1843804">
                  <a:moveTo>
                    <a:pt x="3299791" y="1843804"/>
                  </a:moveTo>
                  <a:lnTo>
                    <a:pt x="124460" y="1843804"/>
                  </a:lnTo>
                  <a:cubicBezTo>
                    <a:pt x="55880" y="1843804"/>
                    <a:pt x="0" y="1787924"/>
                    <a:pt x="0" y="1719344"/>
                  </a:cubicBezTo>
                  <a:lnTo>
                    <a:pt x="0" y="124460"/>
                  </a:lnTo>
                  <a:cubicBezTo>
                    <a:pt x="0" y="55880"/>
                    <a:pt x="55880" y="0"/>
                    <a:pt x="124460" y="0"/>
                  </a:cubicBezTo>
                  <a:lnTo>
                    <a:pt x="3299792" y="0"/>
                  </a:lnTo>
                  <a:cubicBezTo>
                    <a:pt x="3368372" y="0"/>
                    <a:pt x="3424251" y="55880"/>
                    <a:pt x="3424251" y="124460"/>
                  </a:cubicBezTo>
                  <a:lnTo>
                    <a:pt x="3424251" y="1719344"/>
                  </a:lnTo>
                  <a:cubicBezTo>
                    <a:pt x="3424251" y="1787924"/>
                    <a:pt x="3368372" y="1843804"/>
                    <a:pt x="3299792" y="1843804"/>
                  </a:cubicBezTo>
                  <a:close/>
                </a:path>
              </a:pathLst>
            </a:custGeom>
            <a:solidFill>
              <a:srgbClr val="F6F6F6"/>
            </a:solidFill>
          </p:spPr>
        </p:sp>
      </p:grpSp>
      <p:grpSp>
        <p:nvGrpSpPr>
          <p:cNvPr id="4" name="Group 4"/>
          <p:cNvGrpSpPr/>
          <p:nvPr/>
        </p:nvGrpSpPr>
        <p:grpSpPr>
          <a:xfrm>
            <a:off x="1279459" y="3934679"/>
            <a:ext cx="4846143" cy="5618042"/>
            <a:chOff x="0" y="0"/>
            <a:chExt cx="1194396" cy="1384640"/>
          </a:xfrm>
        </p:grpSpPr>
        <p:sp>
          <p:nvSpPr>
            <p:cNvPr id="5" name="Freeform 5"/>
            <p:cNvSpPr/>
            <p:nvPr/>
          </p:nvSpPr>
          <p:spPr>
            <a:xfrm>
              <a:off x="0" y="0"/>
              <a:ext cx="1194396" cy="1384640"/>
            </a:xfrm>
            <a:custGeom>
              <a:avLst/>
              <a:gdLst/>
              <a:ahLst/>
              <a:cxnLst/>
              <a:rect l="l" t="t" r="r" b="b"/>
              <a:pathLst>
                <a:path w="1194396" h="1384640">
                  <a:moveTo>
                    <a:pt x="1069935" y="1384640"/>
                  </a:moveTo>
                  <a:lnTo>
                    <a:pt x="124460" y="1384640"/>
                  </a:lnTo>
                  <a:cubicBezTo>
                    <a:pt x="55880" y="1384640"/>
                    <a:pt x="0" y="1328760"/>
                    <a:pt x="0" y="1260180"/>
                  </a:cubicBezTo>
                  <a:lnTo>
                    <a:pt x="0" y="124460"/>
                  </a:lnTo>
                  <a:cubicBezTo>
                    <a:pt x="0" y="55880"/>
                    <a:pt x="55880" y="0"/>
                    <a:pt x="124460" y="0"/>
                  </a:cubicBezTo>
                  <a:lnTo>
                    <a:pt x="1069936" y="0"/>
                  </a:lnTo>
                  <a:cubicBezTo>
                    <a:pt x="1138516" y="0"/>
                    <a:pt x="1194396" y="55880"/>
                    <a:pt x="1194396" y="124460"/>
                  </a:cubicBezTo>
                  <a:lnTo>
                    <a:pt x="1194396" y="1260180"/>
                  </a:lnTo>
                  <a:cubicBezTo>
                    <a:pt x="1194396" y="1328760"/>
                    <a:pt x="1138516" y="1384640"/>
                    <a:pt x="1069936" y="1384640"/>
                  </a:cubicBezTo>
                  <a:close/>
                </a:path>
              </a:pathLst>
            </a:custGeom>
            <a:solidFill>
              <a:srgbClr val="498B71"/>
            </a:solidFill>
          </p:spPr>
        </p:sp>
      </p:grpSp>
      <p:sp>
        <p:nvSpPr>
          <p:cNvPr id="6" name="AutoShape 6"/>
          <p:cNvSpPr/>
          <p:nvPr/>
        </p:nvSpPr>
        <p:spPr>
          <a:xfrm>
            <a:off x="1287430" y="4697029"/>
            <a:ext cx="4846143" cy="0"/>
          </a:xfrm>
          <a:prstGeom prst="line">
            <a:avLst/>
          </a:prstGeom>
          <a:ln w="47625" cap="rnd">
            <a:solidFill>
              <a:srgbClr val="14110F"/>
            </a:solidFill>
            <a:prstDash val="solid"/>
            <a:headEnd type="none" w="sm" len="sm"/>
            <a:tailEnd type="none" w="sm" len="sm"/>
          </a:ln>
        </p:spPr>
      </p:sp>
      <p:sp>
        <p:nvSpPr>
          <p:cNvPr id="7" name="Freeform 7"/>
          <p:cNvSpPr/>
          <p:nvPr/>
        </p:nvSpPr>
        <p:spPr>
          <a:xfrm>
            <a:off x="5412333" y="4156486"/>
            <a:ext cx="350044" cy="350044"/>
          </a:xfrm>
          <a:custGeom>
            <a:avLst/>
            <a:gdLst/>
            <a:ahLst/>
            <a:cxnLst/>
            <a:rect l="l" t="t" r="r" b="b"/>
            <a:pathLst>
              <a:path w="350044" h="350044">
                <a:moveTo>
                  <a:pt x="0" y="0"/>
                </a:moveTo>
                <a:lnTo>
                  <a:pt x="350044" y="0"/>
                </a:lnTo>
                <a:lnTo>
                  <a:pt x="350044" y="350043"/>
                </a:lnTo>
                <a:lnTo>
                  <a:pt x="0" y="3500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AutoShape 8"/>
          <p:cNvSpPr/>
          <p:nvPr/>
        </p:nvSpPr>
        <p:spPr>
          <a:xfrm>
            <a:off x="672702" y="1777708"/>
            <a:ext cx="16942595" cy="0"/>
          </a:xfrm>
          <a:prstGeom prst="line">
            <a:avLst/>
          </a:prstGeom>
          <a:ln w="47625" cap="rnd">
            <a:solidFill>
              <a:srgbClr val="14110F"/>
            </a:solidFill>
            <a:prstDash val="solid"/>
            <a:headEnd type="none" w="sm" len="sm"/>
            <a:tailEnd type="none" w="sm" len="sm"/>
          </a:ln>
        </p:spPr>
      </p:sp>
      <p:sp>
        <p:nvSpPr>
          <p:cNvPr id="9" name="TextBox 9"/>
          <p:cNvSpPr txBox="1"/>
          <p:nvPr/>
        </p:nvSpPr>
        <p:spPr>
          <a:xfrm>
            <a:off x="1279459" y="815683"/>
            <a:ext cx="16646684" cy="771525"/>
          </a:xfrm>
          <a:prstGeom prst="rect">
            <a:avLst/>
          </a:prstGeom>
        </p:spPr>
        <p:txBody>
          <a:bodyPr lIns="0" tIns="0" rIns="0" bIns="0" rtlCol="0" anchor="t">
            <a:spAutoFit/>
          </a:bodyPr>
          <a:lstStyle/>
          <a:p>
            <a:pPr algn="ctr">
              <a:lnSpc>
                <a:spcPts val="6000"/>
              </a:lnSpc>
            </a:pPr>
            <a:r>
              <a:rPr lang="en-US" sz="5000" b="1">
                <a:solidFill>
                  <a:srgbClr val="14110F"/>
                </a:solidFill>
                <a:latin typeface="Public Sans Bold"/>
                <a:ea typeface="Public Sans Bold"/>
                <a:cs typeface="Public Sans Bold"/>
                <a:sym typeface="Public Sans Bold"/>
              </a:rPr>
              <a:t>Teknoloji Kullanımını 3 Gruba Ayrılabiliriz</a:t>
            </a:r>
          </a:p>
        </p:txBody>
      </p:sp>
      <p:grpSp>
        <p:nvGrpSpPr>
          <p:cNvPr id="10" name="Group 10"/>
          <p:cNvGrpSpPr/>
          <p:nvPr/>
        </p:nvGrpSpPr>
        <p:grpSpPr>
          <a:xfrm>
            <a:off x="6728899" y="3934679"/>
            <a:ext cx="4846143" cy="5618042"/>
            <a:chOff x="0" y="0"/>
            <a:chExt cx="6461524" cy="7490723"/>
          </a:xfrm>
        </p:grpSpPr>
        <p:grpSp>
          <p:nvGrpSpPr>
            <p:cNvPr id="11" name="Group 11"/>
            <p:cNvGrpSpPr/>
            <p:nvPr/>
          </p:nvGrpSpPr>
          <p:grpSpPr>
            <a:xfrm>
              <a:off x="0" y="0"/>
              <a:ext cx="6461524" cy="7490723"/>
              <a:chOff x="0" y="0"/>
              <a:chExt cx="1194396" cy="1384640"/>
            </a:xfrm>
          </p:grpSpPr>
          <p:sp>
            <p:nvSpPr>
              <p:cNvPr id="12" name="Freeform 12"/>
              <p:cNvSpPr/>
              <p:nvPr/>
            </p:nvSpPr>
            <p:spPr>
              <a:xfrm>
                <a:off x="0" y="0"/>
                <a:ext cx="1194396" cy="1384640"/>
              </a:xfrm>
              <a:custGeom>
                <a:avLst/>
                <a:gdLst/>
                <a:ahLst/>
                <a:cxnLst/>
                <a:rect l="l" t="t" r="r" b="b"/>
                <a:pathLst>
                  <a:path w="1194396" h="1384640">
                    <a:moveTo>
                      <a:pt x="1069935" y="1384640"/>
                    </a:moveTo>
                    <a:lnTo>
                      <a:pt x="124460" y="1384640"/>
                    </a:lnTo>
                    <a:cubicBezTo>
                      <a:pt x="55880" y="1384640"/>
                      <a:pt x="0" y="1328760"/>
                      <a:pt x="0" y="1260180"/>
                    </a:cubicBezTo>
                    <a:lnTo>
                      <a:pt x="0" y="124460"/>
                    </a:lnTo>
                    <a:cubicBezTo>
                      <a:pt x="0" y="55880"/>
                      <a:pt x="55880" y="0"/>
                      <a:pt x="124460" y="0"/>
                    </a:cubicBezTo>
                    <a:lnTo>
                      <a:pt x="1069936" y="0"/>
                    </a:lnTo>
                    <a:cubicBezTo>
                      <a:pt x="1138516" y="0"/>
                      <a:pt x="1194396" y="55880"/>
                      <a:pt x="1194396" y="124460"/>
                    </a:cubicBezTo>
                    <a:lnTo>
                      <a:pt x="1194396" y="1260180"/>
                    </a:lnTo>
                    <a:cubicBezTo>
                      <a:pt x="1194396" y="1328760"/>
                      <a:pt x="1138516" y="1384640"/>
                      <a:pt x="1069936" y="1384640"/>
                    </a:cubicBezTo>
                    <a:close/>
                  </a:path>
                </a:pathLst>
              </a:custGeom>
              <a:solidFill>
                <a:srgbClr val="FAB610"/>
              </a:solidFill>
            </p:spPr>
          </p:sp>
        </p:grpSp>
        <p:sp>
          <p:nvSpPr>
            <p:cNvPr id="13" name="AutoShape 13"/>
            <p:cNvSpPr/>
            <p:nvPr/>
          </p:nvSpPr>
          <p:spPr>
            <a:xfrm>
              <a:off x="0" y="1016467"/>
              <a:ext cx="6461524" cy="0"/>
            </a:xfrm>
            <a:prstGeom prst="line">
              <a:avLst/>
            </a:prstGeom>
            <a:ln w="63500" cap="rnd">
              <a:solidFill>
                <a:srgbClr val="14110F"/>
              </a:solidFill>
              <a:prstDash val="solid"/>
              <a:headEnd type="none" w="sm" len="sm"/>
              <a:tailEnd type="none" w="sm" len="sm"/>
            </a:ln>
          </p:spPr>
        </p:sp>
        <p:sp>
          <p:nvSpPr>
            <p:cNvPr id="14" name="Freeform 14"/>
            <p:cNvSpPr/>
            <p:nvPr/>
          </p:nvSpPr>
          <p:spPr>
            <a:xfrm>
              <a:off x="5499871" y="295742"/>
              <a:ext cx="466725" cy="466725"/>
            </a:xfrm>
            <a:custGeom>
              <a:avLst/>
              <a:gdLst/>
              <a:ahLst/>
              <a:cxnLst/>
              <a:rect l="l" t="t" r="r" b="b"/>
              <a:pathLst>
                <a:path w="466725" h="466725">
                  <a:moveTo>
                    <a:pt x="0" y="0"/>
                  </a:moveTo>
                  <a:lnTo>
                    <a:pt x="466725" y="0"/>
                  </a:lnTo>
                  <a:lnTo>
                    <a:pt x="466725" y="466725"/>
                  </a:lnTo>
                  <a:lnTo>
                    <a:pt x="0" y="466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5" name="Group 15"/>
          <p:cNvGrpSpPr/>
          <p:nvPr/>
        </p:nvGrpSpPr>
        <p:grpSpPr>
          <a:xfrm>
            <a:off x="12154428" y="3934679"/>
            <a:ext cx="4846143" cy="5618042"/>
            <a:chOff x="0" y="0"/>
            <a:chExt cx="6461524" cy="7490723"/>
          </a:xfrm>
        </p:grpSpPr>
        <p:grpSp>
          <p:nvGrpSpPr>
            <p:cNvPr id="16" name="Group 16"/>
            <p:cNvGrpSpPr/>
            <p:nvPr/>
          </p:nvGrpSpPr>
          <p:grpSpPr>
            <a:xfrm>
              <a:off x="0" y="0"/>
              <a:ext cx="6461524" cy="7490723"/>
              <a:chOff x="0" y="0"/>
              <a:chExt cx="1194396" cy="1384640"/>
            </a:xfrm>
          </p:grpSpPr>
          <p:sp>
            <p:nvSpPr>
              <p:cNvPr id="17" name="Freeform 17"/>
              <p:cNvSpPr/>
              <p:nvPr/>
            </p:nvSpPr>
            <p:spPr>
              <a:xfrm>
                <a:off x="0" y="0"/>
                <a:ext cx="1194396" cy="1384640"/>
              </a:xfrm>
              <a:custGeom>
                <a:avLst/>
                <a:gdLst/>
                <a:ahLst/>
                <a:cxnLst/>
                <a:rect l="l" t="t" r="r" b="b"/>
                <a:pathLst>
                  <a:path w="1194396" h="1384640">
                    <a:moveTo>
                      <a:pt x="1069935" y="1384640"/>
                    </a:moveTo>
                    <a:lnTo>
                      <a:pt x="124460" y="1384640"/>
                    </a:lnTo>
                    <a:cubicBezTo>
                      <a:pt x="55880" y="1384640"/>
                      <a:pt x="0" y="1328760"/>
                      <a:pt x="0" y="1260180"/>
                    </a:cubicBezTo>
                    <a:lnTo>
                      <a:pt x="0" y="124460"/>
                    </a:lnTo>
                    <a:cubicBezTo>
                      <a:pt x="0" y="55880"/>
                      <a:pt x="55880" y="0"/>
                      <a:pt x="124460" y="0"/>
                    </a:cubicBezTo>
                    <a:lnTo>
                      <a:pt x="1069936" y="0"/>
                    </a:lnTo>
                    <a:cubicBezTo>
                      <a:pt x="1138516" y="0"/>
                      <a:pt x="1194396" y="55880"/>
                      <a:pt x="1194396" y="124460"/>
                    </a:cubicBezTo>
                    <a:lnTo>
                      <a:pt x="1194396" y="1260180"/>
                    </a:lnTo>
                    <a:cubicBezTo>
                      <a:pt x="1194396" y="1328760"/>
                      <a:pt x="1138516" y="1384640"/>
                      <a:pt x="1069936" y="1384640"/>
                    </a:cubicBezTo>
                    <a:close/>
                  </a:path>
                </a:pathLst>
              </a:custGeom>
              <a:solidFill>
                <a:srgbClr val="ED6745"/>
              </a:solidFill>
            </p:spPr>
          </p:sp>
        </p:grpSp>
        <p:sp>
          <p:nvSpPr>
            <p:cNvPr id="18" name="AutoShape 18"/>
            <p:cNvSpPr/>
            <p:nvPr/>
          </p:nvSpPr>
          <p:spPr>
            <a:xfrm>
              <a:off x="0" y="1016467"/>
              <a:ext cx="6461524" cy="0"/>
            </a:xfrm>
            <a:prstGeom prst="line">
              <a:avLst/>
            </a:prstGeom>
            <a:ln w="63500" cap="rnd">
              <a:solidFill>
                <a:srgbClr val="14110F"/>
              </a:solidFill>
              <a:prstDash val="solid"/>
              <a:headEnd type="none" w="sm" len="sm"/>
              <a:tailEnd type="none" w="sm" len="sm"/>
            </a:ln>
          </p:spPr>
        </p:sp>
        <p:sp>
          <p:nvSpPr>
            <p:cNvPr id="19" name="Freeform 19"/>
            <p:cNvSpPr/>
            <p:nvPr/>
          </p:nvSpPr>
          <p:spPr>
            <a:xfrm>
              <a:off x="5499871" y="295742"/>
              <a:ext cx="466725" cy="466725"/>
            </a:xfrm>
            <a:custGeom>
              <a:avLst/>
              <a:gdLst/>
              <a:ahLst/>
              <a:cxnLst/>
              <a:rect l="l" t="t" r="r" b="b"/>
              <a:pathLst>
                <a:path w="466725" h="466725">
                  <a:moveTo>
                    <a:pt x="0" y="0"/>
                  </a:moveTo>
                  <a:lnTo>
                    <a:pt x="466725" y="0"/>
                  </a:lnTo>
                  <a:lnTo>
                    <a:pt x="466725" y="466725"/>
                  </a:lnTo>
                  <a:lnTo>
                    <a:pt x="0" y="466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0" name="Freeform 20"/>
          <p:cNvSpPr/>
          <p:nvPr/>
        </p:nvSpPr>
        <p:spPr>
          <a:xfrm>
            <a:off x="1279459" y="1062078"/>
            <a:ext cx="1153039" cy="288260"/>
          </a:xfrm>
          <a:custGeom>
            <a:avLst/>
            <a:gdLst/>
            <a:ahLst/>
            <a:cxnLst/>
            <a:rect l="l" t="t" r="r" b="b"/>
            <a:pathLst>
              <a:path w="1153039" h="288260">
                <a:moveTo>
                  <a:pt x="0" y="0"/>
                </a:moveTo>
                <a:lnTo>
                  <a:pt x="1153039" y="0"/>
                </a:lnTo>
                <a:lnTo>
                  <a:pt x="1153039" y="288260"/>
                </a:lnTo>
                <a:lnTo>
                  <a:pt x="0" y="288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AutoShape 21"/>
          <p:cNvSpPr/>
          <p:nvPr/>
        </p:nvSpPr>
        <p:spPr>
          <a:xfrm>
            <a:off x="1295400" y="8654467"/>
            <a:ext cx="4846143" cy="0"/>
          </a:xfrm>
          <a:prstGeom prst="line">
            <a:avLst/>
          </a:prstGeom>
          <a:ln w="47625" cap="rnd">
            <a:solidFill>
              <a:srgbClr val="14110F"/>
            </a:solidFill>
            <a:prstDash val="solid"/>
            <a:headEnd type="none" w="sm" len="sm"/>
            <a:tailEnd type="none" w="sm" len="sm"/>
          </a:ln>
        </p:spPr>
      </p:sp>
      <p:sp>
        <p:nvSpPr>
          <p:cNvPr id="22" name="AutoShape 22"/>
          <p:cNvSpPr/>
          <p:nvPr/>
        </p:nvSpPr>
        <p:spPr>
          <a:xfrm>
            <a:off x="6728899" y="8654467"/>
            <a:ext cx="4846143" cy="0"/>
          </a:xfrm>
          <a:prstGeom prst="line">
            <a:avLst/>
          </a:prstGeom>
          <a:ln w="47625" cap="rnd">
            <a:solidFill>
              <a:srgbClr val="14110F"/>
            </a:solidFill>
            <a:prstDash val="solid"/>
            <a:headEnd type="none" w="sm" len="sm"/>
            <a:tailEnd type="none" w="sm" len="sm"/>
          </a:ln>
        </p:spPr>
      </p:sp>
      <p:sp>
        <p:nvSpPr>
          <p:cNvPr id="23" name="AutoShape 23"/>
          <p:cNvSpPr/>
          <p:nvPr/>
        </p:nvSpPr>
        <p:spPr>
          <a:xfrm>
            <a:off x="12162398" y="8618575"/>
            <a:ext cx="4846143" cy="0"/>
          </a:xfrm>
          <a:prstGeom prst="line">
            <a:avLst/>
          </a:prstGeom>
          <a:ln w="47625" cap="rnd">
            <a:solidFill>
              <a:srgbClr val="14110F"/>
            </a:solidFill>
            <a:prstDash val="solid"/>
            <a:headEnd type="none" w="sm" len="sm"/>
            <a:tailEnd type="none" w="sm" len="sm"/>
          </a:ln>
        </p:spPr>
      </p:sp>
      <p:sp>
        <p:nvSpPr>
          <p:cNvPr id="24" name="TextBox 24"/>
          <p:cNvSpPr txBox="1"/>
          <p:nvPr/>
        </p:nvSpPr>
        <p:spPr>
          <a:xfrm>
            <a:off x="3323470" y="4121957"/>
            <a:ext cx="11254029" cy="4191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OLUMLU KULLANMA</a:t>
            </a:r>
          </a:p>
        </p:txBody>
      </p:sp>
      <p:sp>
        <p:nvSpPr>
          <p:cNvPr id="25" name="TextBox 25"/>
          <p:cNvSpPr txBox="1"/>
          <p:nvPr/>
        </p:nvSpPr>
        <p:spPr>
          <a:xfrm>
            <a:off x="672702" y="4121957"/>
            <a:ext cx="5721831" cy="4191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KÖTÜYE KULLANIM</a:t>
            </a:r>
          </a:p>
        </p:txBody>
      </p:sp>
      <p:sp>
        <p:nvSpPr>
          <p:cNvPr id="26" name="TextBox 26"/>
          <p:cNvSpPr txBox="1"/>
          <p:nvPr/>
        </p:nvSpPr>
        <p:spPr>
          <a:xfrm>
            <a:off x="8722798" y="4121957"/>
            <a:ext cx="11254029" cy="4191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BAĞIMLILIK</a:t>
            </a:r>
          </a:p>
        </p:txBody>
      </p:sp>
      <p:sp>
        <p:nvSpPr>
          <p:cNvPr id="27" name="TextBox 27"/>
          <p:cNvSpPr txBox="1"/>
          <p:nvPr/>
        </p:nvSpPr>
        <p:spPr>
          <a:xfrm>
            <a:off x="7081731" y="5905500"/>
            <a:ext cx="4140479" cy="16764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Teknoloji sayesinde hem kişisel gelişimini artırma hem de yeni bilgiler öğrenmenin yoldur.</a:t>
            </a:r>
          </a:p>
        </p:txBody>
      </p:sp>
      <p:sp>
        <p:nvSpPr>
          <p:cNvPr id="28" name="TextBox 28"/>
          <p:cNvSpPr txBox="1"/>
          <p:nvPr/>
        </p:nvSpPr>
        <p:spPr>
          <a:xfrm>
            <a:off x="1621898" y="5861360"/>
            <a:ext cx="4140479" cy="12573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Teknolojinin hayatımızı olumsuz etkileyecek şekilde kullanılmasıdır.</a:t>
            </a:r>
          </a:p>
        </p:txBody>
      </p:sp>
      <p:sp>
        <p:nvSpPr>
          <p:cNvPr id="29" name="TextBox 29"/>
          <p:cNvSpPr txBox="1"/>
          <p:nvPr/>
        </p:nvSpPr>
        <p:spPr>
          <a:xfrm>
            <a:off x="12507260" y="5905500"/>
            <a:ext cx="4140479" cy="1257300"/>
          </a:xfrm>
          <a:prstGeom prst="rect">
            <a:avLst/>
          </a:prstGeom>
        </p:spPr>
        <p:txBody>
          <a:bodyPr lIns="0" tIns="0" rIns="0" bIns="0" rtlCol="0" anchor="t">
            <a:spAutoFit/>
          </a:bodyPr>
          <a:lstStyle/>
          <a:p>
            <a:pPr algn="ctr">
              <a:lnSpc>
                <a:spcPts val="3359"/>
              </a:lnSpc>
            </a:pPr>
            <a:r>
              <a:rPr lang="en-US" sz="2799">
                <a:solidFill>
                  <a:srgbClr val="FFFFFF"/>
                </a:solidFill>
                <a:latin typeface="Gliker"/>
                <a:ea typeface="Gliker"/>
                <a:cs typeface="Gliker"/>
                <a:sym typeface="Gliker"/>
              </a:rPr>
              <a:t>Teknolojisiz yaşayamamak, ona mahkum olmaktır.</a:t>
            </a:r>
          </a:p>
        </p:txBody>
      </p:sp>
      <p:sp>
        <p:nvSpPr>
          <p:cNvPr id="30" name="Freeform 30"/>
          <p:cNvSpPr/>
          <p:nvPr/>
        </p:nvSpPr>
        <p:spPr>
          <a:xfrm>
            <a:off x="14048676" y="7581900"/>
            <a:ext cx="1057645" cy="1371339"/>
          </a:xfrm>
          <a:custGeom>
            <a:avLst/>
            <a:gdLst/>
            <a:ahLst/>
            <a:cxnLst/>
            <a:rect l="l" t="t" r="r" b="b"/>
            <a:pathLst>
              <a:path w="1057645" h="1371339">
                <a:moveTo>
                  <a:pt x="0" y="0"/>
                </a:moveTo>
                <a:lnTo>
                  <a:pt x="1057646" y="0"/>
                </a:lnTo>
                <a:lnTo>
                  <a:pt x="1057646" y="1371339"/>
                </a:lnTo>
                <a:lnTo>
                  <a:pt x="0" y="1371339"/>
                </a:lnTo>
                <a:lnTo>
                  <a:pt x="0" y="0"/>
                </a:lnTo>
                <a:close/>
              </a:path>
            </a:pathLst>
          </a:custGeom>
          <a:blipFill>
            <a:blip r:embed="rId6"/>
            <a:stretch>
              <a:fillRect/>
            </a:stretch>
          </a:blipFill>
        </p:spPr>
      </p:sp>
      <p:sp>
        <p:nvSpPr>
          <p:cNvPr id="31" name="Freeform 31"/>
          <p:cNvSpPr/>
          <p:nvPr/>
        </p:nvSpPr>
        <p:spPr>
          <a:xfrm>
            <a:off x="8439488" y="7849276"/>
            <a:ext cx="1409024" cy="1409024"/>
          </a:xfrm>
          <a:custGeom>
            <a:avLst/>
            <a:gdLst/>
            <a:ahLst/>
            <a:cxnLst/>
            <a:rect l="l" t="t" r="r" b="b"/>
            <a:pathLst>
              <a:path w="1409024" h="1409024">
                <a:moveTo>
                  <a:pt x="0" y="0"/>
                </a:moveTo>
                <a:lnTo>
                  <a:pt x="1409024" y="0"/>
                </a:lnTo>
                <a:lnTo>
                  <a:pt x="1409024" y="1409024"/>
                </a:lnTo>
                <a:lnTo>
                  <a:pt x="0" y="1409024"/>
                </a:lnTo>
                <a:lnTo>
                  <a:pt x="0" y="0"/>
                </a:lnTo>
                <a:close/>
              </a:path>
            </a:pathLst>
          </a:custGeom>
          <a:blipFill>
            <a:blip r:embed="rId7"/>
            <a:stretch>
              <a:fillRect/>
            </a:stretch>
          </a:blipFill>
        </p:spPr>
      </p:sp>
      <p:sp>
        <p:nvSpPr>
          <p:cNvPr id="32" name="Freeform 32"/>
          <p:cNvSpPr/>
          <p:nvPr/>
        </p:nvSpPr>
        <p:spPr>
          <a:xfrm>
            <a:off x="2691666" y="8233085"/>
            <a:ext cx="1722658" cy="951768"/>
          </a:xfrm>
          <a:custGeom>
            <a:avLst/>
            <a:gdLst/>
            <a:ahLst/>
            <a:cxnLst/>
            <a:rect l="l" t="t" r="r" b="b"/>
            <a:pathLst>
              <a:path w="1722658" h="951768">
                <a:moveTo>
                  <a:pt x="0" y="0"/>
                </a:moveTo>
                <a:lnTo>
                  <a:pt x="1722658" y="0"/>
                </a:lnTo>
                <a:lnTo>
                  <a:pt x="1722658" y="951769"/>
                </a:lnTo>
                <a:lnTo>
                  <a:pt x="0" y="951769"/>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1237789" y="2060221"/>
            <a:ext cx="12150853" cy="6166558"/>
          </a:xfrm>
          <a:custGeom>
            <a:avLst/>
            <a:gdLst/>
            <a:ahLst/>
            <a:cxnLst/>
            <a:rect l="l" t="t" r="r" b="b"/>
            <a:pathLst>
              <a:path w="12150853" h="6166558">
                <a:moveTo>
                  <a:pt x="0" y="0"/>
                </a:moveTo>
                <a:lnTo>
                  <a:pt x="12150853" y="0"/>
                </a:lnTo>
                <a:lnTo>
                  <a:pt x="12150853" y="6166558"/>
                </a:lnTo>
                <a:lnTo>
                  <a:pt x="0" y="6166558"/>
                </a:lnTo>
                <a:lnTo>
                  <a:pt x="0" y="0"/>
                </a:lnTo>
                <a:close/>
              </a:path>
            </a:pathLst>
          </a:custGeom>
          <a:blipFill>
            <a:blip r:embed="rId2"/>
            <a:stretch>
              <a:fillRect/>
            </a:stretch>
          </a:blipFill>
        </p:spPr>
      </p:sp>
      <p:grpSp>
        <p:nvGrpSpPr>
          <p:cNvPr id="3" name="Group 3"/>
          <p:cNvGrpSpPr>
            <a:grpSpLocks noChangeAspect="1"/>
          </p:cNvGrpSpPr>
          <p:nvPr/>
        </p:nvGrpSpPr>
        <p:grpSpPr>
          <a:xfrm>
            <a:off x="11729009" y="1028700"/>
            <a:ext cx="5530291" cy="8229600"/>
            <a:chOff x="0" y="0"/>
            <a:chExt cx="4267200" cy="6350000"/>
          </a:xfrm>
        </p:grpSpPr>
        <p:sp>
          <p:nvSpPr>
            <p:cNvPr id="4" name="Freeform 4"/>
            <p:cNvSpPr/>
            <p:nvPr/>
          </p:nvSpPr>
          <p:spPr>
            <a:xfrm>
              <a:off x="0" y="0"/>
              <a:ext cx="4267200" cy="6350000"/>
            </a:xfrm>
            <a:custGeom>
              <a:avLst/>
              <a:gdLst/>
              <a:ahLst/>
              <a:cxnLst/>
              <a:rect l="l" t="t" r="r" b="b"/>
              <a:pathLst>
                <a:path w="4267200" h="6350000">
                  <a:moveTo>
                    <a:pt x="4267200" y="3175000"/>
                  </a:moveTo>
                  <a:cubicBezTo>
                    <a:pt x="4267200" y="4928489"/>
                    <a:pt x="3311906" y="6350000"/>
                    <a:pt x="2133600" y="6350000"/>
                  </a:cubicBezTo>
                  <a:cubicBezTo>
                    <a:pt x="955294" y="6350000"/>
                    <a:pt x="0" y="4928489"/>
                    <a:pt x="0" y="3175000"/>
                  </a:cubicBezTo>
                  <a:cubicBezTo>
                    <a:pt x="0" y="1421511"/>
                    <a:pt x="955294" y="0"/>
                    <a:pt x="2133600" y="0"/>
                  </a:cubicBezTo>
                  <a:cubicBezTo>
                    <a:pt x="3311906" y="0"/>
                    <a:pt x="4267200" y="1421511"/>
                    <a:pt x="4267200" y="3175000"/>
                  </a:cubicBezTo>
                  <a:close/>
                </a:path>
              </a:pathLst>
            </a:custGeom>
            <a:blipFill>
              <a:blip r:embed="rId3"/>
              <a:stretch>
                <a:fillRect l="-65740" r="-65740"/>
              </a:stretch>
            </a:blipFill>
          </p:spPr>
        </p:sp>
      </p:grpSp>
      <p:sp>
        <p:nvSpPr>
          <p:cNvPr id="5" name="TextBox 5"/>
          <p:cNvSpPr txBox="1"/>
          <p:nvPr/>
        </p:nvSpPr>
        <p:spPr>
          <a:xfrm>
            <a:off x="1028700" y="3094514"/>
            <a:ext cx="11072783" cy="4183697"/>
          </a:xfrm>
          <a:prstGeom prst="rect">
            <a:avLst/>
          </a:prstGeom>
        </p:spPr>
        <p:txBody>
          <a:bodyPr lIns="0" tIns="0" rIns="0" bIns="0" rtlCol="0" anchor="t">
            <a:spAutoFit/>
          </a:bodyPr>
          <a:lstStyle/>
          <a:p>
            <a:pPr algn="ctr">
              <a:lnSpc>
                <a:spcPts val="10917"/>
              </a:lnSpc>
            </a:pPr>
            <a:r>
              <a:rPr lang="en-US" sz="9924">
                <a:solidFill>
                  <a:srgbClr val="000000"/>
                </a:solidFill>
                <a:latin typeface="Gliker"/>
                <a:ea typeface="Gliker"/>
                <a:cs typeface="Gliker"/>
                <a:sym typeface="Gliker"/>
              </a:rPr>
              <a:t>Bilinçli Kullanım yararları Nelerdir?</a:t>
            </a:r>
          </a:p>
        </p:txBody>
      </p:sp>
      <p:sp>
        <p:nvSpPr>
          <p:cNvPr id="6" name="Freeform 6"/>
          <p:cNvSpPr/>
          <p:nvPr/>
        </p:nvSpPr>
        <p:spPr>
          <a:xfrm rot="-1044951">
            <a:off x="11447608" y="1112425"/>
            <a:ext cx="1732203" cy="1660750"/>
          </a:xfrm>
          <a:custGeom>
            <a:avLst/>
            <a:gdLst/>
            <a:ahLst/>
            <a:cxnLst/>
            <a:rect l="l" t="t" r="r" b="b"/>
            <a:pathLst>
              <a:path w="1732203" h="1660750">
                <a:moveTo>
                  <a:pt x="0" y="0"/>
                </a:moveTo>
                <a:lnTo>
                  <a:pt x="1732203" y="0"/>
                </a:lnTo>
                <a:lnTo>
                  <a:pt x="1732203" y="1660749"/>
                </a:lnTo>
                <a:lnTo>
                  <a:pt x="0" y="1660749"/>
                </a:lnTo>
                <a:lnTo>
                  <a:pt x="0" y="0"/>
                </a:lnTo>
                <a:close/>
              </a:path>
            </a:pathLst>
          </a:custGeom>
          <a:blipFill>
            <a:blip r:embed="rId4"/>
            <a:stretch>
              <a:fillRect/>
            </a:stretch>
          </a:blipFill>
        </p:spPr>
      </p:sp>
      <p:sp>
        <p:nvSpPr>
          <p:cNvPr id="7" name="Freeform 7"/>
          <p:cNvSpPr/>
          <p:nvPr/>
        </p:nvSpPr>
        <p:spPr>
          <a:xfrm>
            <a:off x="14775457" y="5688354"/>
            <a:ext cx="2925706" cy="4846801"/>
          </a:xfrm>
          <a:custGeom>
            <a:avLst/>
            <a:gdLst/>
            <a:ahLst/>
            <a:cxnLst/>
            <a:rect l="l" t="t" r="r" b="b"/>
            <a:pathLst>
              <a:path w="2925706" h="4846801">
                <a:moveTo>
                  <a:pt x="0" y="0"/>
                </a:moveTo>
                <a:lnTo>
                  <a:pt x="2925706" y="0"/>
                </a:lnTo>
                <a:lnTo>
                  <a:pt x="2925706" y="4846801"/>
                </a:lnTo>
                <a:lnTo>
                  <a:pt x="0" y="4846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C3C3B"/>
        </a:solidFill>
        <a:effectLst/>
      </p:bgPr>
    </p:bg>
    <p:spTree>
      <p:nvGrpSpPr>
        <p:cNvPr id="1" name=""/>
        <p:cNvGrpSpPr/>
        <p:nvPr/>
      </p:nvGrpSpPr>
      <p:grpSpPr>
        <a:xfrm>
          <a:off x="0" y="0"/>
          <a:ext cx="0" cy="0"/>
          <a:chOff x="0" y="0"/>
          <a:chExt cx="0" cy="0"/>
        </a:xfrm>
      </p:grpSpPr>
      <p:sp>
        <p:nvSpPr>
          <p:cNvPr id="2" name="Freeform 2"/>
          <p:cNvSpPr/>
          <p:nvPr/>
        </p:nvSpPr>
        <p:spPr>
          <a:xfrm rot="-414332">
            <a:off x="14204186" y="458726"/>
            <a:ext cx="3941561" cy="2472434"/>
          </a:xfrm>
          <a:custGeom>
            <a:avLst/>
            <a:gdLst/>
            <a:ahLst/>
            <a:cxnLst/>
            <a:rect l="l" t="t" r="r" b="b"/>
            <a:pathLst>
              <a:path w="3941561" h="2472434">
                <a:moveTo>
                  <a:pt x="0" y="0"/>
                </a:moveTo>
                <a:lnTo>
                  <a:pt x="3941560" y="0"/>
                </a:lnTo>
                <a:lnTo>
                  <a:pt x="3941560" y="2472433"/>
                </a:lnTo>
                <a:lnTo>
                  <a:pt x="0" y="2472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91884">
            <a:off x="-1289539" y="7910722"/>
            <a:ext cx="3984774" cy="2695156"/>
          </a:xfrm>
          <a:custGeom>
            <a:avLst/>
            <a:gdLst/>
            <a:ahLst/>
            <a:cxnLst/>
            <a:rect l="l" t="t" r="r" b="b"/>
            <a:pathLst>
              <a:path w="3984774" h="2695156">
                <a:moveTo>
                  <a:pt x="0" y="0"/>
                </a:moveTo>
                <a:lnTo>
                  <a:pt x="3984774" y="0"/>
                </a:lnTo>
                <a:lnTo>
                  <a:pt x="3984774" y="2695156"/>
                </a:lnTo>
                <a:lnTo>
                  <a:pt x="0" y="2695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965350" y="1192758"/>
            <a:ext cx="13159646" cy="7785674"/>
            <a:chOff x="0" y="0"/>
            <a:chExt cx="17546194" cy="10380898"/>
          </a:xfrm>
        </p:grpSpPr>
        <p:sp>
          <p:nvSpPr>
            <p:cNvPr id="5" name="TextBox 5"/>
            <p:cNvSpPr txBox="1"/>
            <p:nvPr/>
          </p:nvSpPr>
          <p:spPr>
            <a:xfrm>
              <a:off x="0" y="2557698"/>
              <a:ext cx="17546194" cy="7823200"/>
            </a:xfrm>
            <a:prstGeom prst="rect">
              <a:avLst/>
            </a:prstGeom>
          </p:spPr>
          <p:txBody>
            <a:bodyPr lIns="0" tIns="0" rIns="0" bIns="0" rtlCol="0" anchor="t">
              <a:spAutoFit/>
            </a:bodyPr>
            <a:lstStyle/>
            <a:p>
              <a:pPr algn="ctr">
                <a:lnSpc>
                  <a:spcPts val="4254"/>
                </a:lnSpc>
              </a:pPr>
              <a:r>
                <a:rPr lang="en-US" sz="3545">
                  <a:solidFill>
                    <a:srgbClr val="FFFFFF"/>
                  </a:solidFill>
                  <a:latin typeface="Dosis Extra Bold"/>
                  <a:ea typeface="Dosis Extra Bold"/>
                  <a:cs typeface="Dosis Extra Bold"/>
                  <a:sym typeface="Dosis Extra Bold"/>
                </a:rPr>
                <a:t>İnternet ve teknolojiyle özellikle bilgi edinme ve eğitimde büyük yararlar sağlanmaktadır. Okullarda, projeler için bilgiler toplanmakta, akademik başarının arttırılmasın da büyük rol oynamaktadır.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İnternet ve teknoloji, yaratıcılığa da özendirmektedir. Gördüklerinden veya okuduklarından etkilenen bilgi edinildiğinde, kendileri de bir şeyler yapmak istemektedirler.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Aile içi ve arkadaş iletişimi önem kazanır, güven duygusu gelişir.</a:t>
              </a:r>
            </a:p>
          </p:txBody>
        </p:sp>
        <p:grpSp>
          <p:nvGrpSpPr>
            <p:cNvPr id="6" name="Group 6"/>
            <p:cNvGrpSpPr/>
            <p:nvPr/>
          </p:nvGrpSpPr>
          <p:grpSpPr>
            <a:xfrm>
              <a:off x="3480718" y="0"/>
              <a:ext cx="10584759" cy="1878994"/>
              <a:chOff x="0" y="0"/>
              <a:chExt cx="3853409" cy="684053"/>
            </a:xfrm>
          </p:grpSpPr>
          <p:sp>
            <p:nvSpPr>
              <p:cNvPr id="7" name="Freeform 7"/>
              <p:cNvSpPr/>
              <p:nvPr/>
            </p:nvSpPr>
            <p:spPr>
              <a:xfrm>
                <a:off x="0" y="0"/>
                <a:ext cx="3853409" cy="684053"/>
              </a:xfrm>
              <a:custGeom>
                <a:avLst/>
                <a:gdLst/>
                <a:ahLst/>
                <a:cxnLst/>
                <a:rect l="l" t="t" r="r" b="b"/>
                <a:pathLst>
                  <a:path w="3853409" h="684053">
                    <a:moveTo>
                      <a:pt x="3728949" y="684053"/>
                    </a:moveTo>
                    <a:lnTo>
                      <a:pt x="124460" y="684053"/>
                    </a:lnTo>
                    <a:cubicBezTo>
                      <a:pt x="55880" y="684053"/>
                      <a:pt x="0" y="628173"/>
                      <a:pt x="0" y="559593"/>
                    </a:cubicBezTo>
                    <a:lnTo>
                      <a:pt x="0" y="124460"/>
                    </a:lnTo>
                    <a:cubicBezTo>
                      <a:pt x="0" y="55880"/>
                      <a:pt x="55880" y="0"/>
                      <a:pt x="124460" y="0"/>
                    </a:cubicBezTo>
                    <a:lnTo>
                      <a:pt x="3728949" y="0"/>
                    </a:lnTo>
                    <a:cubicBezTo>
                      <a:pt x="3797529" y="0"/>
                      <a:pt x="3853409" y="55880"/>
                      <a:pt x="3853409" y="124460"/>
                    </a:cubicBezTo>
                    <a:lnTo>
                      <a:pt x="3853409" y="559593"/>
                    </a:lnTo>
                    <a:cubicBezTo>
                      <a:pt x="3853409" y="628173"/>
                      <a:pt x="3797529" y="684053"/>
                      <a:pt x="3728949" y="684053"/>
                    </a:cubicBezTo>
                    <a:close/>
                  </a:path>
                </a:pathLst>
              </a:custGeom>
              <a:solidFill>
                <a:srgbClr val="1D1C18"/>
              </a:solidFill>
            </p:spPr>
          </p:sp>
        </p:grpSp>
        <p:sp>
          <p:nvSpPr>
            <p:cNvPr id="8" name="TextBox 8"/>
            <p:cNvSpPr txBox="1"/>
            <p:nvPr/>
          </p:nvSpPr>
          <p:spPr>
            <a:xfrm>
              <a:off x="4256666" y="306638"/>
              <a:ext cx="9032863" cy="1200748"/>
            </a:xfrm>
            <a:prstGeom prst="rect">
              <a:avLst/>
            </a:prstGeom>
          </p:spPr>
          <p:txBody>
            <a:bodyPr lIns="0" tIns="0" rIns="0" bIns="0" rtlCol="0" anchor="t">
              <a:spAutoFit/>
            </a:bodyPr>
            <a:lstStyle/>
            <a:p>
              <a:pPr algn="ctr">
                <a:lnSpc>
                  <a:spcPts val="7091"/>
                </a:lnSpc>
              </a:pPr>
              <a:r>
                <a:rPr lang="en-US" sz="5909">
                  <a:solidFill>
                    <a:srgbClr val="FFFFFF"/>
                  </a:solidFill>
                  <a:latin typeface="DM Sans"/>
                  <a:ea typeface="DM Sans"/>
                  <a:cs typeface="DM Sans"/>
                  <a:sym typeface="DM Sans"/>
                </a:rPr>
                <a:t>+</a:t>
              </a:r>
            </a:p>
          </p:txBody>
        </p:sp>
      </p:grpSp>
      <p:sp>
        <p:nvSpPr>
          <p:cNvPr id="9" name="Freeform 9"/>
          <p:cNvSpPr/>
          <p:nvPr/>
        </p:nvSpPr>
        <p:spPr>
          <a:xfrm>
            <a:off x="16174966" y="7694274"/>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390843" y="1442039"/>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9A5E4"/>
        </a:solidFill>
        <a:effectLst/>
      </p:bgPr>
    </p:bg>
    <p:spTree>
      <p:nvGrpSpPr>
        <p:cNvPr id="1" name=""/>
        <p:cNvGrpSpPr/>
        <p:nvPr/>
      </p:nvGrpSpPr>
      <p:grpSpPr>
        <a:xfrm>
          <a:off x="0" y="0"/>
          <a:ext cx="0" cy="0"/>
          <a:chOff x="0" y="0"/>
          <a:chExt cx="0" cy="0"/>
        </a:xfrm>
      </p:grpSpPr>
      <p:grpSp>
        <p:nvGrpSpPr>
          <p:cNvPr id="2" name="Group 2"/>
          <p:cNvGrpSpPr/>
          <p:nvPr/>
        </p:nvGrpSpPr>
        <p:grpSpPr>
          <a:xfrm>
            <a:off x="1965350" y="1459458"/>
            <a:ext cx="13159646" cy="7252274"/>
            <a:chOff x="0" y="0"/>
            <a:chExt cx="17546194" cy="9669698"/>
          </a:xfrm>
        </p:grpSpPr>
        <p:sp>
          <p:nvSpPr>
            <p:cNvPr id="3" name="TextBox 3"/>
            <p:cNvSpPr txBox="1"/>
            <p:nvPr/>
          </p:nvSpPr>
          <p:spPr>
            <a:xfrm>
              <a:off x="0" y="2557698"/>
              <a:ext cx="17546194" cy="7112000"/>
            </a:xfrm>
            <a:prstGeom prst="rect">
              <a:avLst/>
            </a:prstGeom>
          </p:spPr>
          <p:txBody>
            <a:bodyPr lIns="0" tIns="0" rIns="0" bIns="0" rtlCol="0" anchor="t">
              <a:spAutoFit/>
            </a:bodyPr>
            <a:lstStyle/>
            <a:p>
              <a:pPr algn="ctr">
                <a:lnSpc>
                  <a:spcPts val="4254"/>
                </a:lnSpc>
              </a:pPr>
              <a:r>
                <a:rPr lang="en-US" sz="3545">
                  <a:solidFill>
                    <a:srgbClr val="FFFFFF"/>
                  </a:solidFill>
                  <a:latin typeface="Dosis Extra Bold"/>
                  <a:ea typeface="Dosis Extra Bold"/>
                  <a:cs typeface="Dosis Extra Bold"/>
                  <a:sym typeface="Dosis Extra Bold"/>
                </a:rPr>
                <a:t>Teknoloji bağımlılığına giden süreç engellenir.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Özel hayatın gizliliği sağlanır. Kişisel verilerin korunması söz konusu olur. </a:t>
              </a: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endParaRPr lang="en-US" sz="3545">
                <a:solidFill>
                  <a:srgbClr val="FFFFFF"/>
                </a:solidFill>
                <a:latin typeface="Dosis Extra Bold"/>
                <a:ea typeface="Dosis Extra Bold"/>
                <a:cs typeface="Dosis Extra Bold"/>
                <a:sym typeface="Dosis Extra Bold"/>
              </a:endParaRPr>
            </a:p>
            <a:p>
              <a:pPr algn="ctr">
                <a:lnSpc>
                  <a:spcPts val="4254"/>
                </a:lnSpc>
              </a:pPr>
              <a:r>
                <a:rPr lang="en-US" sz="3545">
                  <a:solidFill>
                    <a:srgbClr val="FFFFFF"/>
                  </a:solidFill>
                  <a:latin typeface="Dosis Extra Bold"/>
                  <a:ea typeface="Dosis Extra Bold"/>
                  <a:cs typeface="Dosis Extra Bold"/>
                  <a:sym typeface="Dosis Extra Bold"/>
                </a:rPr>
                <a:t>Ruhsal olarak dengeli, doğru kararlar alabilen, uygulayabilen, öfke kontrolü olan, kaygılanım düzeyi normal bireyler yetişir</a:t>
              </a:r>
            </a:p>
          </p:txBody>
        </p:sp>
        <p:grpSp>
          <p:nvGrpSpPr>
            <p:cNvPr id="4" name="Group 4"/>
            <p:cNvGrpSpPr/>
            <p:nvPr/>
          </p:nvGrpSpPr>
          <p:grpSpPr>
            <a:xfrm>
              <a:off x="3480718" y="0"/>
              <a:ext cx="10584759" cy="1878994"/>
              <a:chOff x="0" y="0"/>
              <a:chExt cx="3853409" cy="684053"/>
            </a:xfrm>
          </p:grpSpPr>
          <p:sp>
            <p:nvSpPr>
              <p:cNvPr id="5" name="Freeform 5"/>
              <p:cNvSpPr/>
              <p:nvPr/>
            </p:nvSpPr>
            <p:spPr>
              <a:xfrm>
                <a:off x="0" y="0"/>
                <a:ext cx="3853409" cy="684053"/>
              </a:xfrm>
              <a:custGeom>
                <a:avLst/>
                <a:gdLst/>
                <a:ahLst/>
                <a:cxnLst/>
                <a:rect l="l" t="t" r="r" b="b"/>
                <a:pathLst>
                  <a:path w="3853409" h="684053">
                    <a:moveTo>
                      <a:pt x="3728949" y="684053"/>
                    </a:moveTo>
                    <a:lnTo>
                      <a:pt x="124460" y="684053"/>
                    </a:lnTo>
                    <a:cubicBezTo>
                      <a:pt x="55880" y="684053"/>
                      <a:pt x="0" y="628173"/>
                      <a:pt x="0" y="559593"/>
                    </a:cubicBezTo>
                    <a:lnTo>
                      <a:pt x="0" y="124460"/>
                    </a:lnTo>
                    <a:cubicBezTo>
                      <a:pt x="0" y="55880"/>
                      <a:pt x="55880" y="0"/>
                      <a:pt x="124460" y="0"/>
                    </a:cubicBezTo>
                    <a:lnTo>
                      <a:pt x="3728949" y="0"/>
                    </a:lnTo>
                    <a:cubicBezTo>
                      <a:pt x="3797529" y="0"/>
                      <a:pt x="3853409" y="55880"/>
                      <a:pt x="3853409" y="124460"/>
                    </a:cubicBezTo>
                    <a:lnTo>
                      <a:pt x="3853409" y="559593"/>
                    </a:lnTo>
                    <a:cubicBezTo>
                      <a:pt x="3853409" y="628173"/>
                      <a:pt x="3797529" y="684053"/>
                      <a:pt x="3728949" y="684053"/>
                    </a:cubicBezTo>
                    <a:close/>
                  </a:path>
                </a:pathLst>
              </a:custGeom>
              <a:solidFill>
                <a:srgbClr val="1D1C18"/>
              </a:solidFill>
            </p:spPr>
          </p:sp>
        </p:grpSp>
        <p:sp>
          <p:nvSpPr>
            <p:cNvPr id="6" name="TextBox 6"/>
            <p:cNvSpPr txBox="1"/>
            <p:nvPr/>
          </p:nvSpPr>
          <p:spPr>
            <a:xfrm>
              <a:off x="4256666" y="306638"/>
              <a:ext cx="9032863" cy="1200748"/>
            </a:xfrm>
            <a:prstGeom prst="rect">
              <a:avLst/>
            </a:prstGeom>
          </p:spPr>
          <p:txBody>
            <a:bodyPr lIns="0" tIns="0" rIns="0" bIns="0" rtlCol="0" anchor="t">
              <a:spAutoFit/>
            </a:bodyPr>
            <a:lstStyle/>
            <a:p>
              <a:pPr algn="ctr">
                <a:lnSpc>
                  <a:spcPts val="7091"/>
                </a:lnSpc>
              </a:pPr>
              <a:r>
                <a:rPr lang="en-US" sz="5909">
                  <a:solidFill>
                    <a:srgbClr val="FFFFFF"/>
                  </a:solidFill>
                  <a:latin typeface="DM Sans"/>
                  <a:ea typeface="DM Sans"/>
                  <a:cs typeface="DM Sans"/>
                  <a:sym typeface="DM Sans"/>
                </a:rPr>
                <a:t>+</a:t>
              </a:r>
            </a:p>
          </p:txBody>
        </p:sp>
      </p:grpSp>
      <p:sp>
        <p:nvSpPr>
          <p:cNvPr id="7" name="Freeform 7"/>
          <p:cNvSpPr/>
          <p:nvPr/>
        </p:nvSpPr>
        <p:spPr>
          <a:xfrm>
            <a:off x="16135144" y="1220351"/>
            <a:ext cx="505806" cy="505806"/>
          </a:xfrm>
          <a:custGeom>
            <a:avLst/>
            <a:gdLst/>
            <a:ahLst/>
            <a:cxnLst/>
            <a:rect l="l" t="t" r="r" b="b"/>
            <a:pathLst>
              <a:path w="505806" h="505806">
                <a:moveTo>
                  <a:pt x="0" y="0"/>
                </a:moveTo>
                <a:lnTo>
                  <a:pt x="505806" y="0"/>
                </a:lnTo>
                <a:lnTo>
                  <a:pt x="505806" y="505807"/>
                </a:lnTo>
                <a:lnTo>
                  <a:pt x="0" y="505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522894" y="8752494"/>
            <a:ext cx="505806" cy="505806"/>
          </a:xfrm>
          <a:custGeom>
            <a:avLst/>
            <a:gdLst/>
            <a:ahLst/>
            <a:cxnLst/>
            <a:rect l="l" t="t" r="r" b="b"/>
            <a:pathLst>
              <a:path w="505806" h="505806">
                <a:moveTo>
                  <a:pt x="0" y="0"/>
                </a:moveTo>
                <a:lnTo>
                  <a:pt x="505806" y="0"/>
                </a:lnTo>
                <a:lnTo>
                  <a:pt x="505806" y="505806"/>
                </a:lnTo>
                <a:lnTo>
                  <a:pt x="0" y="505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5124996" y="6209866"/>
            <a:ext cx="3031908" cy="3807190"/>
          </a:xfrm>
          <a:custGeom>
            <a:avLst/>
            <a:gdLst/>
            <a:ahLst/>
            <a:cxnLst/>
            <a:rect l="l" t="t" r="r" b="b"/>
            <a:pathLst>
              <a:path w="3031908" h="3807190">
                <a:moveTo>
                  <a:pt x="0" y="0"/>
                </a:moveTo>
                <a:lnTo>
                  <a:pt x="3031908" y="0"/>
                </a:lnTo>
                <a:lnTo>
                  <a:pt x="3031908" y="3807191"/>
                </a:lnTo>
                <a:lnTo>
                  <a:pt x="0" y="3807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03194" y="715087"/>
            <a:ext cx="3124313" cy="3101590"/>
          </a:xfrm>
          <a:custGeom>
            <a:avLst/>
            <a:gdLst/>
            <a:ahLst/>
            <a:cxnLst/>
            <a:rect l="l" t="t" r="r" b="b"/>
            <a:pathLst>
              <a:path w="3124313" h="3101590">
                <a:moveTo>
                  <a:pt x="0" y="0"/>
                </a:moveTo>
                <a:lnTo>
                  <a:pt x="3124313" y="0"/>
                </a:lnTo>
                <a:lnTo>
                  <a:pt x="3124313" y="3101590"/>
                </a:lnTo>
                <a:lnTo>
                  <a:pt x="0" y="31015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B2"/>
        </a:solidFill>
        <a:effectLst/>
      </p:bgPr>
    </p:bg>
    <p:spTree>
      <p:nvGrpSpPr>
        <p:cNvPr id="1" name=""/>
        <p:cNvGrpSpPr/>
        <p:nvPr/>
      </p:nvGrpSpPr>
      <p:grpSpPr>
        <a:xfrm>
          <a:off x="0" y="0"/>
          <a:ext cx="0" cy="0"/>
          <a:chOff x="0" y="0"/>
          <a:chExt cx="0" cy="0"/>
        </a:xfrm>
      </p:grpSpPr>
      <p:sp>
        <p:nvSpPr>
          <p:cNvPr id="2" name="Freeform 2"/>
          <p:cNvSpPr/>
          <p:nvPr/>
        </p:nvSpPr>
        <p:spPr>
          <a:xfrm>
            <a:off x="1237789" y="2060221"/>
            <a:ext cx="12150853" cy="6166558"/>
          </a:xfrm>
          <a:custGeom>
            <a:avLst/>
            <a:gdLst/>
            <a:ahLst/>
            <a:cxnLst/>
            <a:rect l="l" t="t" r="r" b="b"/>
            <a:pathLst>
              <a:path w="12150853" h="6166558">
                <a:moveTo>
                  <a:pt x="0" y="0"/>
                </a:moveTo>
                <a:lnTo>
                  <a:pt x="12150853" y="0"/>
                </a:lnTo>
                <a:lnTo>
                  <a:pt x="12150853" y="6166558"/>
                </a:lnTo>
                <a:lnTo>
                  <a:pt x="0" y="6166558"/>
                </a:lnTo>
                <a:lnTo>
                  <a:pt x="0" y="0"/>
                </a:lnTo>
                <a:close/>
              </a:path>
            </a:pathLst>
          </a:custGeom>
          <a:blipFill>
            <a:blip r:embed="rId2"/>
            <a:stretch>
              <a:fillRect/>
            </a:stretch>
          </a:blipFill>
        </p:spPr>
      </p:sp>
      <p:grpSp>
        <p:nvGrpSpPr>
          <p:cNvPr id="3" name="Group 3"/>
          <p:cNvGrpSpPr>
            <a:grpSpLocks noChangeAspect="1"/>
          </p:cNvGrpSpPr>
          <p:nvPr/>
        </p:nvGrpSpPr>
        <p:grpSpPr>
          <a:xfrm>
            <a:off x="11729009" y="1028700"/>
            <a:ext cx="5530291" cy="8229600"/>
            <a:chOff x="0" y="0"/>
            <a:chExt cx="4267200" cy="6350000"/>
          </a:xfrm>
        </p:grpSpPr>
        <p:sp>
          <p:nvSpPr>
            <p:cNvPr id="4" name="Freeform 4"/>
            <p:cNvSpPr/>
            <p:nvPr/>
          </p:nvSpPr>
          <p:spPr>
            <a:xfrm>
              <a:off x="0" y="0"/>
              <a:ext cx="4267200" cy="6350000"/>
            </a:xfrm>
            <a:custGeom>
              <a:avLst/>
              <a:gdLst/>
              <a:ahLst/>
              <a:cxnLst/>
              <a:rect l="l" t="t" r="r" b="b"/>
              <a:pathLst>
                <a:path w="4267200" h="6350000">
                  <a:moveTo>
                    <a:pt x="4267200" y="3175000"/>
                  </a:moveTo>
                  <a:cubicBezTo>
                    <a:pt x="4267200" y="4928489"/>
                    <a:pt x="3311906" y="6350000"/>
                    <a:pt x="2133600" y="6350000"/>
                  </a:cubicBezTo>
                  <a:cubicBezTo>
                    <a:pt x="955294" y="6350000"/>
                    <a:pt x="0" y="4928489"/>
                    <a:pt x="0" y="3175000"/>
                  </a:cubicBezTo>
                  <a:cubicBezTo>
                    <a:pt x="0" y="1421511"/>
                    <a:pt x="955294" y="0"/>
                    <a:pt x="2133600" y="0"/>
                  </a:cubicBezTo>
                  <a:cubicBezTo>
                    <a:pt x="3311906" y="0"/>
                    <a:pt x="4267200" y="1421511"/>
                    <a:pt x="4267200" y="3175000"/>
                  </a:cubicBezTo>
                  <a:close/>
                </a:path>
              </a:pathLst>
            </a:custGeom>
            <a:blipFill>
              <a:blip r:embed="rId3"/>
              <a:stretch>
                <a:fillRect l="-88696" r="-88696"/>
              </a:stretch>
            </a:blipFill>
          </p:spPr>
        </p:sp>
      </p:grpSp>
      <p:sp>
        <p:nvSpPr>
          <p:cNvPr id="5" name="TextBox 5"/>
          <p:cNvSpPr txBox="1"/>
          <p:nvPr/>
        </p:nvSpPr>
        <p:spPr>
          <a:xfrm>
            <a:off x="1028700" y="3094514"/>
            <a:ext cx="11072783" cy="4183697"/>
          </a:xfrm>
          <a:prstGeom prst="rect">
            <a:avLst/>
          </a:prstGeom>
        </p:spPr>
        <p:txBody>
          <a:bodyPr lIns="0" tIns="0" rIns="0" bIns="0" rtlCol="0" anchor="t">
            <a:spAutoFit/>
          </a:bodyPr>
          <a:lstStyle/>
          <a:p>
            <a:pPr algn="ctr">
              <a:lnSpc>
                <a:spcPts val="10917"/>
              </a:lnSpc>
            </a:pPr>
            <a:r>
              <a:rPr lang="en-US" sz="9924">
                <a:solidFill>
                  <a:srgbClr val="000000"/>
                </a:solidFill>
                <a:latin typeface="Gliker"/>
                <a:ea typeface="Gliker"/>
                <a:cs typeface="Gliker"/>
                <a:sym typeface="Gliker"/>
              </a:rPr>
              <a:t>Bilinçsiz Kullanım zararları Nelerdir?</a:t>
            </a:r>
          </a:p>
        </p:txBody>
      </p:sp>
      <p:sp>
        <p:nvSpPr>
          <p:cNvPr id="6" name="Freeform 6"/>
          <p:cNvSpPr/>
          <p:nvPr/>
        </p:nvSpPr>
        <p:spPr>
          <a:xfrm rot="-1044951">
            <a:off x="11447608" y="1112425"/>
            <a:ext cx="1732203" cy="1660750"/>
          </a:xfrm>
          <a:custGeom>
            <a:avLst/>
            <a:gdLst/>
            <a:ahLst/>
            <a:cxnLst/>
            <a:rect l="l" t="t" r="r" b="b"/>
            <a:pathLst>
              <a:path w="1732203" h="1660750">
                <a:moveTo>
                  <a:pt x="0" y="0"/>
                </a:moveTo>
                <a:lnTo>
                  <a:pt x="1732203" y="0"/>
                </a:lnTo>
                <a:lnTo>
                  <a:pt x="1732203" y="1660749"/>
                </a:lnTo>
                <a:lnTo>
                  <a:pt x="0" y="1660749"/>
                </a:lnTo>
                <a:lnTo>
                  <a:pt x="0" y="0"/>
                </a:lnTo>
                <a:close/>
              </a:path>
            </a:pathLst>
          </a:custGeom>
          <a:blipFill>
            <a:blip r:embed="rId4"/>
            <a:stretch>
              <a:fillRect/>
            </a:stretch>
          </a:blipFill>
        </p:spPr>
      </p:sp>
      <p:sp>
        <p:nvSpPr>
          <p:cNvPr id="7" name="Freeform 7"/>
          <p:cNvSpPr/>
          <p:nvPr/>
        </p:nvSpPr>
        <p:spPr>
          <a:xfrm>
            <a:off x="15076604" y="5302555"/>
            <a:ext cx="2834997" cy="4981624"/>
          </a:xfrm>
          <a:custGeom>
            <a:avLst/>
            <a:gdLst/>
            <a:ahLst/>
            <a:cxnLst/>
            <a:rect l="l" t="t" r="r" b="b"/>
            <a:pathLst>
              <a:path w="2834997" h="4981624">
                <a:moveTo>
                  <a:pt x="0" y="0"/>
                </a:moveTo>
                <a:lnTo>
                  <a:pt x="2834997" y="0"/>
                </a:lnTo>
                <a:lnTo>
                  <a:pt x="2834997" y="4981624"/>
                </a:lnTo>
                <a:lnTo>
                  <a:pt x="0" y="4981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1382</Words>
  <Application>Microsoft Office PowerPoint</Application>
  <PresentationFormat>Özel</PresentationFormat>
  <Paragraphs>257</Paragraphs>
  <Slides>43</Slides>
  <Notes>0</Notes>
  <HiddenSlides>0</HiddenSlides>
  <MMClips>0</MMClips>
  <ScaleCrop>false</ScaleCrop>
  <HeadingPairs>
    <vt:vector size="6" baseType="variant">
      <vt:variant>
        <vt:lpstr>Kullanılan Yazı Tipleri</vt:lpstr>
      </vt:variant>
      <vt:variant>
        <vt:i4>18</vt:i4>
      </vt:variant>
      <vt:variant>
        <vt:lpstr>Tema</vt:lpstr>
      </vt:variant>
      <vt:variant>
        <vt:i4>1</vt:i4>
      </vt:variant>
      <vt:variant>
        <vt:lpstr>Slayt Başlıkları</vt:lpstr>
      </vt:variant>
      <vt:variant>
        <vt:i4>43</vt:i4>
      </vt:variant>
    </vt:vector>
  </HeadingPairs>
  <TitlesOfParts>
    <vt:vector size="62" baseType="lpstr">
      <vt:lpstr>Codec Pro ExtraBold</vt:lpstr>
      <vt:lpstr>Yeseva One</vt:lpstr>
      <vt:lpstr>DM Sans</vt:lpstr>
      <vt:lpstr>Arimo Bold</vt:lpstr>
      <vt:lpstr>Krabuler</vt:lpstr>
      <vt:lpstr>Public Sans Bold</vt:lpstr>
      <vt:lpstr>Codec Pro Bold</vt:lpstr>
      <vt:lpstr>Raleway</vt:lpstr>
      <vt:lpstr>Arial</vt:lpstr>
      <vt:lpstr>Gliker</vt:lpstr>
      <vt:lpstr>Dosis Extra Bold</vt:lpstr>
      <vt:lpstr>Agrandir Bold</vt:lpstr>
      <vt:lpstr>DM Sans Bold</vt:lpstr>
      <vt:lpstr>Calistoga</vt:lpstr>
      <vt:lpstr>Calibri</vt:lpstr>
      <vt:lpstr>Gatwick Bold</vt:lpstr>
      <vt:lpstr>Questrial</vt:lpstr>
      <vt:lpstr>Agrandir Medium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Renkli Gradyan Çıkartmalar ve Rozetler Sosyal ve Duygusal Öğrenme SDÖ Ruh Hali Ölçerinizle Tanışın Eğitim Sunumu kopyası Kopyası Kopyası</dc:title>
  <dc:creator>user</dc:creator>
  <cp:lastModifiedBy>guzelyali.a@gmail.com</cp:lastModifiedBy>
  <cp:revision>2</cp:revision>
  <dcterms:created xsi:type="dcterms:W3CDTF">2006-08-16T00:00:00Z</dcterms:created>
  <dcterms:modified xsi:type="dcterms:W3CDTF">2025-02-05T13:27:24Z</dcterms:modified>
  <dc:identifier>DAGaUmVovag</dc:identifier>
</cp:coreProperties>
</file>